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6"/>
  </p:notesMasterIdLst>
  <p:sldIdLst>
    <p:sldId id="523" r:id="rId2"/>
    <p:sldId id="524" r:id="rId3"/>
    <p:sldId id="526" r:id="rId4"/>
    <p:sldId id="527" r:id="rId5"/>
    <p:sldId id="528" r:id="rId6"/>
    <p:sldId id="529" r:id="rId7"/>
    <p:sldId id="530" r:id="rId8"/>
    <p:sldId id="531" r:id="rId9"/>
    <p:sldId id="532" r:id="rId10"/>
    <p:sldId id="533" r:id="rId11"/>
    <p:sldId id="534" r:id="rId12"/>
    <p:sldId id="535" r:id="rId13"/>
    <p:sldId id="536" r:id="rId14"/>
    <p:sldId id="537" r:id="rId15"/>
    <p:sldId id="538" r:id="rId16"/>
    <p:sldId id="539" r:id="rId17"/>
    <p:sldId id="540" r:id="rId18"/>
    <p:sldId id="541" r:id="rId19"/>
    <p:sldId id="542" r:id="rId20"/>
    <p:sldId id="543" r:id="rId21"/>
    <p:sldId id="544" r:id="rId22"/>
    <p:sldId id="545" r:id="rId23"/>
    <p:sldId id="546" r:id="rId24"/>
    <p:sldId id="547" r:id="rId25"/>
    <p:sldId id="548" r:id="rId26"/>
    <p:sldId id="549" r:id="rId27"/>
    <p:sldId id="550" r:id="rId28"/>
    <p:sldId id="551" r:id="rId29"/>
    <p:sldId id="552" r:id="rId30"/>
    <p:sldId id="553" r:id="rId31"/>
    <p:sldId id="554" r:id="rId32"/>
    <p:sldId id="555" r:id="rId33"/>
    <p:sldId id="556" r:id="rId34"/>
    <p:sldId id="557" r:id="rId35"/>
    <p:sldId id="558" r:id="rId36"/>
    <p:sldId id="559" r:id="rId37"/>
    <p:sldId id="560" r:id="rId38"/>
    <p:sldId id="561" r:id="rId39"/>
    <p:sldId id="562" r:id="rId40"/>
    <p:sldId id="563" r:id="rId41"/>
    <p:sldId id="564" r:id="rId42"/>
    <p:sldId id="565" r:id="rId43"/>
    <p:sldId id="566" r:id="rId44"/>
    <p:sldId id="567" r:id="rId45"/>
    <p:sldId id="568" r:id="rId46"/>
    <p:sldId id="569" r:id="rId47"/>
    <p:sldId id="570" r:id="rId48"/>
    <p:sldId id="571" r:id="rId49"/>
    <p:sldId id="572" r:id="rId50"/>
    <p:sldId id="573" r:id="rId51"/>
    <p:sldId id="574" r:id="rId52"/>
    <p:sldId id="575" r:id="rId53"/>
    <p:sldId id="717" r:id="rId54"/>
    <p:sldId id="576" r:id="rId55"/>
    <p:sldId id="577" r:id="rId56"/>
    <p:sldId id="578" r:id="rId57"/>
    <p:sldId id="579" r:id="rId58"/>
    <p:sldId id="580" r:id="rId59"/>
    <p:sldId id="581" r:id="rId60"/>
    <p:sldId id="582" r:id="rId61"/>
    <p:sldId id="583" r:id="rId62"/>
    <p:sldId id="584" r:id="rId63"/>
    <p:sldId id="585" r:id="rId64"/>
    <p:sldId id="586" r:id="rId65"/>
    <p:sldId id="587" r:id="rId66"/>
    <p:sldId id="588" r:id="rId67"/>
    <p:sldId id="589" r:id="rId68"/>
    <p:sldId id="590" r:id="rId69"/>
    <p:sldId id="591" r:id="rId70"/>
    <p:sldId id="592" r:id="rId71"/>
    <p:sldId id="593" r:id="rId72"/>
    <p:sldId id="594" r:id="rId73"/>
    <p:sldId id="595" r:id="rId74"/>
    <p:sldId id="596" r:id="rId75"/>
    <p:sldId id="597" r:id="rId76"/>
    <p:sldId id="598" r:id="rId77"/>
    <p:sldId id="599" r:id="rId78"/>
    <p:sldId id="600" r:id="rId79"/>
    <p:sldId id="601" r:id="rId80"/>
    <p:sldId id="602" r:id="rId81"/>
    <p:sldId id="603" r:id="rId82"/>
    <p:sldId id="604" r:id="rId83"/>
    <p:sldId id="605" r:id="rId84"/>
    <p:sldId id="606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6" r:id="rId95"/>
    <p:sldId id="617" r:id="rId96"/>
    <p:sldId id="618" r:id="rId97"/>
    <p:sldId id="619" r:id="rId98"/>
    <p:sldId id="620" r:id="rId99"/>
    <p:sldId id="621" r:id="rId100"/>
    <p:sldId id="622" r:id="rId101"/>
    <p:sldId id="623" r:id="rId102"/>
    <p:sldId id="624" r:id="rId103"/>
    <p:sldId id="625" r:id="rId104"/>
    <p:sldId id="626" r:id="rId105"/>
    <p:sldId id="627" r:id="rId106"/>
    <p:sldId id="628" r:id="rId107"/>
    <p:sldId id="629" r:id="rId108"/>
    <p:sldId id="630" r:id="rId109"/>
    <p:sldId id="631" r:id="rId110"/>
    <p:sldId id="632" r:id="rId111"/>
    <p:sldId id="633" r:id="rId112"/>
    <p:sldId id="634" r:id="rId113"/>
    <p:sldId id="635" r:id="rId114"/>
    <p:sldId id="636" r:id="rId115"/>
    <p:sldId id="637" r:id="rId116"/>
    <p:sldId id="638" r:id="rId117"/>
    <p:sldId id="639" r:id="rId118"/>
    <p:sldId id="640" r:id="rId119"/>
    <p:sldId id="641" r:id="rId120"/>
    <p:sldId id="642" r:id="rId121"/>
    <p:sldId id="643" r:id="rId122"/>
    <p:sldId id="644" r:id="rId123"/>
    <p:sldId id="645" r:id="rId124"/>
    <p:sldId id="646" r:id="rId125"/>
    <p:sldId id="647" r:id="rId126"/>
    <p:sldId id="648" r:id="rId127"/>
    <p:sldId id="649" r:id="rId128"/>
    <p:sldId id="650" r:id="rId129"/>
    <p:sldId id="651" r:id="rId130"/>
    <p:sldId id="652" r:id="rId131"/>
    <p:sldId id="653" r:id="rId132"/>
    <p:sldId id="654" r:id="rId133"/>
    <p:sldId id="655" r:id="rId134"/>
    <p:sldId id="656" r:id="rId135"/>
    <p:sldId id="657" r:id="rId136"/>
    <p:sldId id="658" r:id="rId137"/>
    <p:sldId id="659" r:id="rId138"/>
    <p:sldId id="660" r:id="rId139"/>
    <p:sldId id="661" r:id="rId140"/>
    <p:sldId id="662" r:id="rId141"/>
    <p:sldId id="663" r:id="rId142"/>
    <p:sldId id="664" r:id="rId143"/>
    <p:sldId id="665" r:id="rId144"/>
    <p:sldId id="666" r:id="rId145"/>
    <p:sldId id="667" r:id="rId146"/>
    <p:sldId id="668" r:id="rId147"/>
    <p:sldId id="669" r:id="rId148"/>
    <p:sldId id="670" r:id="rId149"/>
    <p:sldId id="671" r:id="rId150"/>
    <p:sldId id="672" r:id="rId151"/>
    <p:sldId id="673" r:id="rId152"/>
    <p:sldId id="674" r:id="rId153"/>
    <p:sldId id="675" r:id="rId154"/>
    <p:sldId id="676" r:id="rId155"/>
    <p:sldId id="677" r:id="rId156"/>
    <p:sldId id="678" r:id="rId157"/>
    <p:sldId id="679" r:id="rId158"/>
    <p:sldId id="680" r:id="rId159"/>
    <p:sldId id="681" r:id="rId160"/>
    <p:sldId id="682" r:id="rId161"/>
    <p:sldId id="683" r:id="rId162"/>
    <p:sldId id="684" r:id="rId163"/>
    <p:sldId id="685" r:id="rId164"/>
    <p:sldId id="686" r:id="rId165"/>
    <p:sldId id="687" r:id="rId166"/>
    <p:sldId id="688" r:id="rId167"/>
    <p:sldId id="689" r:id="rId168"/>
    <p:sldId id="690" r:id="rId169"/>
    <p:sldId id="691" r:id="rId170"/>
    <p:sldId id="692" r:id="rId171"/>
    <p:sldId id="693" r:id="rId172"/>
    <p:sldId id="694" r:id="rId173"/>
    <p:sldId id="695" r:id="rId174"/>
    <p:sldId id="696" r:id="rId175"/>
    <p:sldId id="697" r:id="rId176"/>
    <p:sldId id="698" r:id="rId177"/>
    <p:sldId id="699" r:id="rId178"/>
    <p:sldId id="700" r:id="rId179"/>
    <p:sldId id="701" r:id="rId180"/>
    <p:sldId id="702" r:id="rId181"/>
    <p:sldId id="703" r:id="rId182"/>
    <p:sldId id="704" r:id="rId183"/>
    <p:sldId id="705" r:id="rId184"/>
    <p:sldId id="706" r:id="rId185"/>
    <p:sldId id="707" r:id="rId186"/>
    <p:sldId id="708" r:id="rId187"/>
    <p:sldId id="709" r:id="rId188"/>
    <p:sldId id="710" r:id="rId189"/>
    <p:sldId id="711" r:id="rId190"/>
    <p:sldId id="712" r:id="rId191"/>
    <p:sldId id="713" r:id="rId192"/>
    <p:sldId id="714" r:id="rId193"/>
    <p:sldId id="716" r:id="rId194"/>
    <p:sldId id="715" r:id="rId19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99"/>
    <a:srgbClr val="6699FF"/>
    <a:srgbClr val="CCECFF"/>
    <a:srgbClr val="CC99FF"/>
    <a:srgbClr val="9999FF"/>
    <a:srgbClr val="FFCC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5" autoAdjust="0"/>
    <p:restoredTop sz="95927" autoAdjust="0"/>
  </p:normalViewPr>
  <p:slideViewPr>
    <p:cSldViewPr>
      <p:cViewPr varScale="1">
        <p:scale>
          <a:sx n="100" d="100"/>
          <a:sy n="100" d="100"/>
        </p:scale>
        <p:origin x="864" y="82"/>
      </p:cViewPr>
      <p:guideLst>
        <p:guide orient="horz" pos="170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7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3A36962-461C-4842-BFD9-40E3A75870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3716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B103415-B526-4DC1-BF32-18E3417286E3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14350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532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699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274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4322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6832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168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7084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2297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99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244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043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C5707BD-5B4A-483B-8A88-9C489EFEE543}" type="slidenum">
              <a:rPr lang="zh-CN" altLang="en-US" smtClean="0"/>
              <a:pPr/>
              <a:t>3</a:t>
            </a:fld>
            <a:endParaRPr lang="en-US" altLang="zh-CN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704850"/>
            <a:ext cx="4699000" cy="352425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4464050"/>
            <a:ext cx="5546725" cy="4229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326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Stream</a:t>
            </a:r>
            <a:r>
              <a:rPr lang="en-US" altLang="zh-CN" baseline="0" dirty="0" err="1" smtClean="0"/>
              <a:t>_IO</a:t>
            </a:r>
            <a:r>
              <a:rPr lang="zh-CN" altLang="en-US" baseline="0" dirty="0" smtClean="0"/>
              <a:t>：　</a:t>
            </a:r>
            <a:r>
              <a:rPr lang="en-US" altLang="zh-CN" dirty="0" smtClean="0"/>
              <a:t>allows you to mix objects from different element types in one sequential file </a:t>
            </a:r>
          </a:p>
          <a:p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>
                <a:solidFill>
                  <a:srgbClr val="FF0000"/>
                </a:solidFill>
              </a:rPr>
              <a:t>Sequential_IO</a:t>
            </a:r>
            <a:r>
              <a:rPr lang="zh-CN" altLang="en-US" dirty="0" smtClean="0">
                <a:solidFill>
                  <a:srgbClr val="FF0000"/>
                </a:solidFill>
              </a:rPr>
              <a:t>：　</a:t>
            </a:r>
            <a:r>
              <a:rPr lang="en-US" altLang="zh-CN" dirty="0" smtClean="0"/>
              <a:t>you can choose between definite and indefinite element types but you have to read and write the elements one after the other.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185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8252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188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8954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192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8788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C5707BD-5B4A-483B-8A88-9C489EFEE543}" type="slidenum">
              <a:rPr lang="zh-CN" altLang="en-US" smtClean="0"/>
              <a:pPr/>
              <a:t>193</a:t>
            </a:fld>
            <a:endParaRPr lang="en-US" altLang="zh-CN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704850"/>
            <a:ext cx="4699000" cy="3524250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4464050"/>
            <a:ext cx="5546725" cy="4229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565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A36962-461C-4842-BFD9-40E3A758700E}" type="slidenum">
              <a:rPr lang="en-US" altLang="zh-CN" smtClean="0"/>
              <a:pPr>
                <a:defRPr/>
              </a:pPr>
              <a:t>194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903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A36962-461C-4842-BFD9-40E3A758700E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742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CADD76-D0AA-4F2A-8D83-8948E6411F93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704850"/>
            <a:ext cx="4699000" cy="3524250"/>
          </a:xfrm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3738" y="4464050"/>
            <a:ext cx="5546725" cy="4229100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的前辈语言：</a:t>
            </a:r>
            <a:r>
              <a:rPr lang="en-US" altLang="zh-CN" dirty="0"/>
              <a:t>Algol68</a:t>
            </a:r>
            <a:r>
              <a:rPr lang="zh-CN" altLang="en-US" dirty="0"/>
              <a:t>，</a:t>
            </a:r>
            <a:r>
              <a:rPr lang="en-US" altLang="zh-CN" dirty="0"/>
              <a:t>CPL</a:t>
            </a:r>
            <a:r>
              <a:rPr lang="zh-CN" altLang="en-US" dirty="0"/>
              <a:t>，</a:t>
            </a:r>
            <a:r>
              <a:rPr lang="en-US" altLang="zh-CN" dirty="0"/>
              <a:t>BCPL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1960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月，图灵奖获得者</a:t>
            </a:r>
            <a:r>
              <a:rPr lang="en-US" altLang="zh-CN" dirty="0"/>
              <a:t>:</a:t>
            </a:r>
            <a:r>
              <a:rPr lang="zh-CN" altLang="en-US" dirty="0"/>
              <a:t>艾伦</a:t>
            </a:r>
            <a:r>
              <a:rPr lang="en-US" altLang="zh-CN" dirty="0"/>
              <a:t>.</a:t>
            </a:r>
            <a:r>
              <a:rPr lang="zh-CN" altLang="en-US" dirty="0"/>
              <a:t>佩利（</a:t>
            </a:r>
            <a:r>
              <a:rPr lang="en-US" altLang="zh-CN" dirty="0"/>
              <a:t>Alan </a:t>
            </a:r>
            <a:r>
              <a:rPr lang="en-US" altLang="zh-CN" dirty="0" err="1"/>
              <a:t>J.Perlis</a:t>
            </a:r>
            <a:r>
              <a:rPr lang="zh-CN" altLang="en-US" dirty="0"/>
              <a:t>）在巴黎举行的有全世界一流软件专家参加的讨论会上，发表了</a:t>
            </a:r>
            <a:r>
              <a:rPr lang="zh-CN" altLang="en-US" dirty="0">
                <a:latin typeface="Arial" panose="020B0604020202020204" pitchFamily="34" charset="0"/>
              </a:rPr>
              <a:t>“</a:t>
            </a:r>
            <a:r>
              <a:rPr lang="zh-CN" altLang="en-US" dirty="0"/>
              <a:t>算法语言</a:t>
            </a:r>
            <a:r>
              <a:rPr lang="en-US" altLang="zh-CN" i="1" u="sng" dirty="0" err="1"/>
              <a:t>Algol</a:t>
            </a:r>
            <a:r>
              <a:rPr lang="en-US" altLang="zh-CN" i="1" u="sng" dirty="0"/>
              <a:t> 60</a:t>
            </a:r>
            <a:r>
              <a:rPr lang="zh-CN" altLang="en-US" dirty="0"/>
              <a:t>报告</a:t>
            </a:r>
            <a:r>
              <a:rPr lang="zh-CN" altLang="en-US" dirty="0">
                <a:latin typeface="Arial" panose="020B0604020202020204" pitchFamily="34" charset="0"/>
              </a:rPr>
              <a:t>”</a:t>
            </a:r>
            <a:r>
              <a:rPr lang="zh-CN" altLang="en-US" dirty="0"/>
              <a:t>，确定了程序设计语言的基础。</a:t>
            </a:r>
          </a:p>
          <a:p>
            <a:r>
              <a:rPr lang="en-US" altLang="zh-CN" dirty="0"/>
              <a:t>CPL</a:t>
            </a:r>
            <a:r>
              <a:rPr lang="zh-CN" altLang="en-US" dirty="0"/>
              <a:t>（</a:t>
            </a:r>
            <a:r>
              <a:rPr lang="en-US" altLang="zh-CN" dirty="0"/>
              <a:t>Combined Programming language</a:t>
            </a:r>
            <a:r>
              <a:rPr lang="zh-CN" altLang="en-US" dirty="0"/>
              <a:t>，组合编程语言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/>
              <a:t>CPL</a:t>
            </a:r>
            <a:r>
              <a:rPr lang="zh-CN" altLang="en-US" dirty="0"/>
              <a:t>是一种在</a:t>
            </a:r>
            <a:r>
              <a:rPr lang="en-US" altLang="zh-CN" dirty="0"/>
              <a:t>ALGOL60</a:t>
            </a:r>
            <a:r>
              <a:rPr lang="zh-CN" altLang="en-US" dirty="0"/>
              <a:t>基础上更接近硬件的一种语言。</a:t>
            </a:r>
            <a:r>
              <a:rPr lang="en-US" altLang="zh-CN" dirty="0"/>
              <a:t>CPL</a:t>
            </a:r>
            <a:r>
              <a:rPr lang="zh-CN" altLang="en-US" dirty="0"/>
              <a:t>规模大，实现困难。 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BCPL</a:t>
            </a:r>
            <a:r>
              <a:rPr lang="zh-CN" altLang="en-US" dirty="0"/>
              <a:t>（</a:t>
            </a:r>
            <a:r>
              <a:rPr lang="en-US" altLang="zh-CN" dirty="0"/>
              <a:t>Basic Combined Programming language</a:t>
            </a:r>
            <a:r>
              <a:rPr lang="zh-CN" altLang="en-US" dirty="0"/>
              <a:t>，基本的组合编程语言）：</a:t>
            </a:r>
            <a:r>
              <a:rPr lang="en-US" altLang="zh-CN" dirty="0"/>
              <a:t>BCPL</a:t>
            </a:r>
            <a:r>
              <a:rPr lang="zh-CN" altLang="en-US" dirty="0"/>
              <a:t>是对</a:t>
            </a:r>
            <a:r>
              <a:rPr lang="en-US" altLang="zh-CN" dirty="0"/>
              <a:t>CPL</a:t>
            </a:r>
            <a:r>
              <a:rPr lang="zh-CN" altLang="en-US" dirty="0"/>
              <a:t>进行简化后的一种语言。 </a:t>
            </a:r>
            <a:br>
              <a:rPr lang="zh-CN" altLang="en-US" dirty="0"/>
            </a:br>
            <a:endParaRPr lang="zh-CN" altLang="en-US" dirty="0"/>
          </a:p>
          <a:p>
            <a:r>
              <a:rPr lang="en-US" altLang="zh-CN" i="1" u="sng" dirty="0"/>
              <a:t>B</a:t>
            </a:r>
            <a:r>
              <a:rPr lang="zh-CN" altLang="en-US" i="1" u="sng" dirty="0"/>
              <a:t>语言</a:t>
            </a:r>
            <a:r>
              <a:rPr lang="zh-CN" altLang="en-US" dirty="0"/>
              <a:t>大约是于</a:t>
            </a:r>
            <a:r>
              <a:rPr lang="en-US" altLang="zh-CN" dirty="0"/>
              <a:t>1969</a:t>
            </a:r>
            <a:r>
              <a:rPr lang="zh-CN" altLang="en-US" dirty="0"/>
              <a:t>年时由美国贝尔实验室的电脑科学家肯</a:t>
            </a:r>
            <a:r>
              <a:rPr lang="en-US" altLang="zh-CN" dirty="0">
                <a:latin typeface="Arial" panose="020B0604020202020204" pitchFamily="34" charset="0"/>
              </a:rPr>
              <a:t>·</a:t>
            </a:r>
            <a:r>
              <a:rPr lang="zh-CN" altLang="en-US" dirty="0"/>
              <a:t>汤普森在丹尼斯</a:t>
            </a:r>
            <a:r>
              <a:rPr lang="en-US" altLang="zh-CN" dirty="0">
                <a:latin typeface="Arial" panose="020B0604020202020204" pitchFamily="34" charset="0"/>
              </a:rPr>
              <a:t>·</a:t>
            </a:r>
            <a:r>
              <a:rPr lang="zh-CN" altLang="en-US" dirty="0"/>
              <a:t>利奇的支持下设计出来的。 </a:t>
            </a:r>
          </a:p>
          <a:p>
            <a:endParaRPr lang="zh-CN" altLang="en-US" dirty="0"/>
          </a:p>
          <a:p>
            <a:r>
              <a:rPr lang="zh-CN" altLang="en-US" dirty="0"/>
              <a:t>丹尼斯</a:t>
            </a:r>
            <a:r>
              <a:rPr lang="en-US" altLang="zh-CN" dirty="0">
                <a:latin typeface="Arial" panose="020B0604020202020204" pitchFamily="34" charset="0"/>
              </a:rPr>
              <a:t>·</a:t>
            </a:r>
            <a:r>
              <a:rPr lang="zh-CN" altLang="en-US" dirty="0"/>
              <a:t>利奇以</a:t>
            </a:r>
            <a:r>
              <a:rPr lang="en-US" altLang="zh-CN" i="1" u="sng" dirty="0"/>
              <a:t>B</a:t>
            </a:r>
            <a:r>
              <a:rPr lang="zh-CN" altLang="en-US" i="1" u="sng" dirty="0"/>
              <a:t>语言</a:t>
            </a:r>
            <a:r>
              <a:rPr lang="zh-CN" altLang="en-US" dirty="0"/>
              <a:t>为基础开发出</a:t>
            </a:r>
            <a:r>
              <a:rPr lang="en-US" altLang="zh-CN" dirty="0"/>
              <a:t>C</a:t>
            </a:r>
            <a:r>
              <a:rPr lang="zh-CN" altLang="en-US" dirty="0"/>
              <a:t>语言 </a:t>
            </a:r>
          </a:p>
          <a:p>
            <a:r>
              <a:rPr lang="en-US" altLang="zh-CN" dirty="0"/>
              <a:t>ANSI</a:t>
            </a:r>
            <a:r>
              <a:rPr lang="zh-CN" altLang="en-US" dirty="0"/>
              <a:t>（</a:t>
            </a:r>
            <a:r>
              <a:rPr lang="en-US" altLang="zh-CN" dirty="0" err="1"/>
              <a:t>Americal</a:t>
            </a:r>
            <a:r>
              <a:rPr lang="en-US" altLang="zh-CN" dirty="0"/>
              <a:t> national standard institute</a:t>
            </a:r>
            <a:r>
              <a:rPr lang="zh-CN" altLang="en-US" dirty="0"/>
              <a:t>）：美国国家标准化组织。</a:t>
            </a:r>
          </a:p>
          <a:p>
            <a:r>
              <a:rPr lang="zh-CN" altLang="en-US" dirty="0"/>
              <a:t>计算机语言按照使用方式和功能分为低级语言和高级语言。</a:t>
            </a:r>
          </a:p>
          <a:p>
            <a:r>
              <a:rPr lang="zh-CN" altLang="en-US" dirty="0"/>
              <a:t>低级包括机器语言和汇编语言。</a:t>
            </a:r>
          </a:p>
          <a:p>
            <a:r>
              <a:rPr lang="zh-CN" altLang="en-US" dirty="0"/>
              <a:t>机器语言是计算机指令的集合，是第一代计算机语言。</a:t>
            </a:r>
          </a:p>
          <a:p>
            <a:r>
              <a:rPr lang="zh-CN" altLang="en-US" dirty="0"/>
              <a:t>汇编语言用符号来表示计算机指令，是第二代计算机语言。</a:t>
            </a:r>
          </a:p>
          <a:p>
            <a:r>
              <a:rPr lang="zh-CN" altLang="en-US" dirty="0"/>
              <a:t>二者都是面向机器的语言。</a:t>
            </a:r>
          </a:p>
          <a:p>
            <a:r>
              <a:rPr lang="zh-CN" altLang="en-US" dirty="0"/>
              <a:t>用自然语言的形式描述对问题的处理过程，用数学表达式的形式描述对数据的计算过程。高级语言，不关心计算机的内部机构，面向过程的语言，如</a:t>
            </a:r>
            <a:r>
              <a:rPr lang="en-US" altLang="zh-CN" dirty="0"/>
              <a:t>Basic, Fortran, Cobol, C, Pascal.</a:t>
            </a:r>
            <a:r>
              <a:rPr lang="zh-CN" altLang="en-US" dirty="0"/>
              <a:t>告诉计算机怎么做。</a:t>
            </a:r>
          </a:p>
          <a:p>
            <a:r>
              <a:rPr lang="zh-CN" altLang="en-US" dirty="0"/>
              <a:t>第四代非过程化语言，只需告诉计算机做什么，是面向对象的语言。</a:t>
            </a:r>
          </a:p>
          <a:p>
            <a:r>
              <a:rPr lang="zh-CN" altLang="en-US" dirty="0"/>
              <a:t>第五代智能语言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238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A36962-461C-4842-BFD9-40E3A758700E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765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720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70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772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9FC163-84CC-46B3-8FB1-E2C3DF01C04A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978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44450"/>
            <a:ext cx="106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6"/>
          <p:cNvGraphicFramePr>
            <a:graphicFrameLocks noChangeAspect="1"/>
          </p:cNvGraphicFramePr>
          <p:nvPr userDrawn="1"/>
        </p:nvGraphicFramePr>
        <p:xfrm>
          <a:off x="5292725" y="52388"/>
          <a:ext cx="863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8" name="Photo Editor Photo" r:id="rId4" imgW="19476190" imgH="15028571" progId="MSPhotoEd.3">
                  <p:embed/>
                </p:oleObj>
              </mc:Choice>
              <mc:Fallback>
                <p:oleObj name="Photo Editor Photo" r:id="rId4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2388"/>
                        <a:ext cx="8636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7" descr="LOGO_GEA_blanc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002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8" descr="logoCAUC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0"/>
            <a:ext cx="22669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2"/>
          <p:cNvSpPr>
            <a:spLocks noChangeArrowheads="1"/>
          </p:cNvSpPr>
          <p:nvPr userDrawn="1"/>
        </p:nvSpPr>
        <p:spPr bwMode="auto">
          <a:xfrm>
            <a:off x="609600" y="1735138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" name="Picture 18" descr="Logo ISAE ENSMA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9850"/>
            <a:ext cx="9731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7" t="28644" r="26404" b="22015"/>
          <a:stretch>
            <a:fillRect/>
          </a:stretch>
        </p:blipFill>
        <p:spPr bwMode="auto">
          <a:xfrm>
            <a:off x="6300788" y="0"/>
            <a:ext cx="284321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7" t="19841" r="27107" b="43121"/>
          <a:stretch>
            <a:fillRect/>
          </a:stretch>
        </p:blipFill>
        <p:spPr bwMode="auto">
          <a:xfrm>
            <a:off x="3348038" y="549275"/>
            <a:ext cx="302418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9" t="25520" r="14510" b="58510"/>
          <a:stretch>
            <a:fillRect/>
          </a:stretch>
        </p:blipFill>
        <p:spPr bwMode="auto">
          <a:xfrm>
            <a:off x="0" y="0"/>
            <a:ext cx="3419475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 descr="LOGO_GEA_blanc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0"/>
            <a:ext cx="122396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8" descr="logoCAUC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0"/>
            <a:ext cx="1728787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420938"/>
            <a:ext cx="7772400" cy="1470025"/>
          </a:xfrm>
          <a:ln w="57150" cmpd="thinThick">
            <a:solidFill>
              <a:schemeClr val="accent2"/>
            </a:solidFill>
          </a:ln>
        </p:spPr>
        <p:txBody>
          <a:bodyPr/>
          <a:lstStyle>
            <a:lvl1pPr>
              <a:defRPr sz="2400" b="0"/>
            </a:lvl1pPr>
          </a:lstStyle>
          <a:p>
            <a:r>
              <a:rPr lang="zh-CN" altLang="en-US"/>
              <a:t>中国民航大学中欧航空工程师学院</a:t>
            </a:r>
            <a:r>
              <a:rPr lang="zh-CN" altLang="fr-FR"/>
              <a:t/>
            </a:r>
            <a:br>
              <a:rPr lang="zh-CN" altLang="fr-FR"/>
            </a:br>
            <a:r>
              <a:rPr lang="en-US" altLang="zh-CN"/>
              <a:t>CAUC Sino-European Institute of </a:t>
            </a:r>
            <a:br>
              <a:rPr lang="en-US" altLang="zh-CN"/>
            </a:br>
            <a:r>
              <a:rPr lang="en-US" altLang="zh-CN"/>
              <a:t>Aviation Engineering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00113" y="4221163"/>
            <a:ext cx="7272337" cy="1152525"/>
          </a:xfrm>
          <a:ln w="57150" cmpd="thinThick">
            <a:solidFill>
              <a:srgbClr val="FF0000"/>
            </a:solidFill>
          </a:ln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77256E-A292-4812-B1F1-DE7FEFC8D6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828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4DC23-FFED-4A9E-AF62-5A51CD35D8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120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836613"/>
            <a:ext cx="2057400" cy="5289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836613"/>
            <a:ext cx="6019800" cy="52895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6B799-474B-4321-9973-31ADB7D097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580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53032-B686-4B08-931E-584A227865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9826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444F9-9869-4540-BCB0-D09086DC02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664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048875-8A42-42F3-A35A-323F0E136C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79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22E657-F63C-4EE7-84C2-E421EF5118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004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111E5-FC2C-4AFA-B2E0-3ED97CB773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64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FD7471-BC8D-47F2-9394-7E7C3A026C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841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C826F-246B-4998-9191-1B78363A83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939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A4B4A-A958-4C6A-B949-63A4DA3EAD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8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5940" y="116632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6481" y="1357684"/>
            <a:ext cx="8229600" cy="474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4A84EC45-0247-40CC-88E3-0FEB614797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5" name="AutoShape 12"/>
          <p:cNvSpPr>
            <a:spLocks noChangeArrowheads="1"/>
          </p:cNvSpPr>
          <p:nvPr userDrawn="1"/>
        </p:nvSpPr>
        <p:spPr bwMode="auto">
          <a:xfrm>
            <a:off x="457200" y="1099294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6" name="Line 13"/>
          <p:cNvSpPr>
            <a:spLocks noChangeShapeType="1"/>
          </p:cNvSpPr>
          <p:nvPr userDrawn="1"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p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u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jpeg"/><Relationship Id="rId9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395287" y="2348880"/>
            <a:ext cx="8351838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zh-CN" sz="4400" kern="10" dirty="0" smtClean="0">
              <a:ln w="3175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3399"/>
                  </a:gs>
                  <a:gs pos="25000">
                    <a:srgbClr val="FF6633">
                      <a:alpha val="87500"/>
                    </a:srgbClr>
                  </a:gs>
                  <a:gs pos="50000">
                    <a:srgbClr val="FFFF00">
                      <a:alpha val="75000"/>
                    </a:srgbClr>
                  </a:gs>
                  <a:gs pos="75000">
                    <a:srgbClr val="01A78F">
                      <a:alpha val="62500"/>
                    </a:srgbClr>
                  </a:gs>
                  <a:gs pos="100000">
                    <a:srgbClr val="3366FF">
                      <a:alpha val="50000"/>
                    </a:srgbClr>
                  </a:gs>
                </a:gsLst>
                <a:lin ang="0" scaled="1"/>
              </a:gradFill>
              <a:effectLst>
                <a:outerShdw dist="45791" dir="2021404" algn="ctr" rotWithShape="0">
                  <a:srgbClr val="9999FF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n-US" altLang="zh-CN" sz="6000" kern="10" dirty="0" smtClean="0">
                <a:ln w="317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25000">
                      <a:srgbClr val="FF6633">
                        <a:alpha val="87500"/>
                      </a:srgbClr>
                    </a:gs>
                    <a:gs pos="50000">
                      <a:srgbClr val="FFFF00">
                        <a:alpha val="75000"/>
                      </a:srgbClr>
                    </a:gs>
                    <a:gs pos="75000">
                      <a:srgbClr val="01A78F">
                        <a:alpha val="62500"/>
                      </a:srgbClr>
                    </a:gs>
                    <a:gs pos="100000">
                      <a:srgbClr val="3366FF">
                        <a:alpha val="50000"/>
                      </a:srgbClr>
                    </a:gs>
                  </a:gsLst>
                  <a:lin ang="0" scaled="1"/>
                </a:gradFill>
                <a:effectLst>
                  <a:outerShdw dist="45791" dir="2021404" algn="ctr" rotWithShape="0">
                    <a:srgbClr val="9999FF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Computer Programming</a:t>
            </a:r>
            <a:r>
              <a:rPr lang="en-US" altLang="zh-CN" sz="6000" kern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6000" kern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kern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kern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fr-FR" sz="2800" kern="0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11188" y="5516563"/>
            <a:ext cx="8064500" cy="649287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altLang="zh-CN" sz="2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ino-</a:t>
            </a:r>
            <a:r>
              <a:rPr lang="en-US" altLang="zh-CN" sz="2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r>
              <a:rPr lang="en-US" altLang="zh-CN" sz="2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uropean </a:t>
            </a:r>
            <a:r>
              <a:rPr lang="en-US" altLang="zh-CN" sz="28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zh-CN" sz="2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nstitute of </a:t>
            </a:r>
            <a:r>
              <a:rPr lang="en-US" altLang="zh-CN" sz="28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zh-CN" sz="2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viation </a:t>
            </a:r>
            <a:r>
              <a:rPr lang="en-US" altLang="zh-CN" sz="28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r>
              <a:rPr lang="en-US" altLang="zh-CN" sz="28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ngineering</a:t>
            </a:r>
            <a:endParaRPr lang="en-GB" altLang="zh-CN" sz="2800" b="1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7256E-A292-4812-B1F1-DE7FEFC8D6E1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09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文本框 4"/>
          <p:cNvSpPr txBox="1">
            <a:spLocks noChangeArrowheads="1"/>
          </p:cNvSpPr>
          <p:nvPr/>
        </p:nvSpPr>
        <p:spPr bwMode="auto">
          <a:xfrm>
            <a:off x="395536" y="620688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827584" y="1764994"/>
            <a:ext cx="7416824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zh-CN" altLang="zh-CN" dirty="0"/>
              <a:t>Ada was originally targeted at embedded and real-time systems</a:t>
            </a:r>
            <a:endParaRPr lang="en-US" altLang="zh-CN" dirty="0"/>
          </a:p>
          <a:p>
            <a:r>
              <a:rPr lang="en-US" altLang="zh-CN" dirty="0"/>
              <a:t>I</a:t>
            </a:r>
            <a:r>
              <a:rPr lang="zh-CN" altLang="zh-CN" dirty="0"/>
              <a:t>mprove support for systems, numerical, financial, and object-oriented programming (OOP)</a:t>
            </a:r>
            <a:endParaRPr lang="en-US" altLang="zh-CN" dirty="0"/>
          </a:p>
          <a:p>
            <a:r>
              <a:rPr lang="zh-CN" altLang="zh-CN" dirty="0"/>
              <a:t>A large number of compile-time checks are supported to help avoid bugs that would not be detectable until run-time in some other languages</a:t>
            </a:r>
            <a:r>
              <a:rPr lang="en-US" altLang="zh-CN" dirty="0"/>
              <a:t>.</a:t>
            </a: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95536" y="1346432"/>
            <a:ext cx="6932083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Contrast: </a:t>
            </a:r>
            <a:r>
              <a:rPr lang="en-US" altLang="zh-CN" sz="2800" dirty="0" err="1" smtClean="0">
                <a:solidFill>
                  <a:schemeClr val="accent6"/>
                </a:solidFill>
                <a:latin typeface="+mj-lt"/>
              </a:rPr>
              <a:t>Ada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 and C,C++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39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31640" y="2460595"/>
            <a:ext cx="69778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400" dirty="0"/>
              <a:t>If the object is a </a:t>
            </a:r>
            <a:r>
              <a:rPr lang="zh-CN" altLang="en-US" sz="2400" dirty="0">
                <a:solidFill>
                  <a:srgbClr val="FF0000"/>
                </a:solidFill>
              </a:rPr>
              <a:t>record</a:t>
            </a:r>
            <a:r>
              <a:rPr lang="zh-CN" altLang="en-US" sz="2400" dirty="0"/>
              <a:t>; to access a field</a:t>
            </a:r>
            <a:r>
              <a:rPr lang="zh-CN" altLang="en-US" sz="2400" dirty="0" smtClean="0"/>
              <a:t>:</a:t>
            </a:r>
            <a:endParaRPr lang="en-US" altLang="zh-CN" sz="2400" dirty="0" smtClean="0"/>
          </a:p>
          <a:p>
            <a:pPr>
              <a:buClr>
                <a:schemeClr val="accent6"/>
              </a:buClr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zh-CN" altLang="en-US" sz="2400" dirty="0" smtClean="0"/>
              <a:t> </a:t>
            </a:r>
            <a:r>
              <a:rPr lang="zh-CN" altLang="en-US" sz="2400" dirty="0">
                <a:solidFill>
                  <a:schemeClr val="accent6"/>
                </a:solidFill>
              </a:rPr>
              <a:t>P.fieldname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400" dirty="0" smtClean="0"/>
              <a:t> </a:t>
            </a:r>
            <a:r>
              <a:rPr lang="zh-CN" altLang="en-US" sz="2400" dirty="0"/>
              <a:t>to access the </a:t>
            </a:r>
            <a:r>
              <a:rPr lang="zh-CN" altLang="en-US" sz="2400" dirty="0">
                <a:solidFill>
                  <a:srgbClr val="FF0000"/>
                </a:solidFill>
              </a:rPr>
              <a:t>entire object </a:t>
            </a:r>
            <a:r>
              <a:rPr lang="zh-CN" altLang="en-US" sz="2400" dirty="0"/>
              <a:t>pointed to by P</a:t>
            </a:r>
          </a:p>
          <a:p>
            <a:pPr>
              <a:buClr>
                <a:schemeClr val="accent6"/>
              </a:buClr>
            </a:pPr>
            <a:r>
              <a:rPr lang="zh-CN" altLang="en-US" sz="2400" dirty="0" smtClean="0">
                <a:solidFill>
                  <a:schemeClr val="accent6"/>
                </a:solidFill>
              </a:rPr>
              <a:t>    P</a:t>
            </a:r>
            <a:r>
              <a:rPr lang="zh-CN" altLang="en-US" sz="2400" dirty="0">
                <a:solidFill>
                  <a:schemeClr val="accent6"/>
                </a:solidFill>
              </a:rPr>
              <a:t>.all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400" dirty="0" smtClean="0"/>
              <a:t>If </a:t>
            </a:r>
            <a:r>
              <a:rPr lang="zh-CN" altLang="en-US" sz="2400" dirty="0"/>
              <a:t>the object is </a:t>
            </a:r>
            <a:r>
              <a:rPr lang="zh-CN" altLang="en-US" sz="2400" dirty="0">
                <a:solidFill>
                  <a:srgbClr val="FF0000"/>
                </a:solidFill>
              </a:rPr>
              <a:t>an array</a:t>
            </a:r>
            <a:r>
              <a:rPr lang="zh-CN" altLang="en-US" sz="2400" dirty="0"/>
              <a:t>; to access an element:</a:t>
            </a:r>
          </a:p>
          <a:p>
            <a:pPr>
              <a:buClr>
                <a:schemeClr val="accent6"/>
              </a:buClr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   </a:t>
            </a:r>
            <a:r>
              <a:rPr lang="zh-CN" altLang="en-US" sz="2400" dirty="0" smtClean="0">
                <a:solidFill>
                  <a:schemeClr val="accent6"/>
                </a:solidFill>
              </a:rPr>
              <a:t>P</a:t>
            </a:r>
            <a:r>
              <a:rPr lang="zh-CN" altLang="en-US" sz="2400" dirty="0">
                <a:solidFill>
                  <a:schemeClr val="accent6"/>
                </a:solidFill>
              </a:rPr>
              <a:t>(i)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400" dirty="0" smtClean="0"/>
              <a:t>CONSTRAINT</a:t>
            </a:r>
            <a:r>
              <a:rPr lang="zh-CN" altLang="en-US" sz="2400" dirty="0"/>
              <a:t>_ERROR if P has value </a:t>
            </a:r>
            <a:r>
              <a:rPr lang="zh-CN" altLang="en-US" sz="2400" dirty="0">
                <a:solidFill>
                  <a:srgbClr val="FF0000"/>
                </a:solidFill>
              </a:rPr>
              <a:t>null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400" dirty="0" smtClean="0"/>
              <a:t>P </a:t>
            </a:r>
            <a:r>
              <a:rPr lang="zh-CN" altLang="en-US" sz="2400" dirty="0"/>
              <a:t>is not affected when the object is accessed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51706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Operation on Access type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539552" y="548680"/>
            <a:ext cx="238116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Access Type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3608" y="1844266"/>
            <a:ext cx="40300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Access the object</a:t>
            </a:r>
          </a:p>
        </p:txBody>
      </p:sp>
      <p:sp>
        <p:nvSpPr>
          <p:cNvPr id="7" name="矩形 6"/>
          <p:cNvSpPr/>
          <p:nvPr/>
        </p:nvSpPr>
        <p:spPr>
          <a:xfrm>
            <a:off x="6084168" y="1705766"/>
            <a:ext cx="2225289" cy="707886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7030A0"/>
                </a:solidFill>
              </a:rPr>
              <a:t>Current.Data</a:t>
            </a:r>
            <a:r>
              <a:rPr lang="en-US" altLang="zh-CN" sz="2000" dirty="0">
                <a:solidFill>
                  <a:srgbClr val="7030A0"/>
                </a:solidFill>
              </a:rPr>
              <a:t> := 1</a:t>
            </a:r>
            <a:r>
              <a:rPr lang="en-US" altLang="zh-CN" sz="2000" dirty="0" smtClean="0">
                <a:solidFill>
                  <a:srgbClr val="7030A0"/>
                </a:solidFill>
              </a:rPr>
              <a:t>;</a:t>
            </a:r>
          </a:p>
          <a:p>
            <a:r>
              <a:rPr lang="en-US" altLang="zh-CN" sz="2000" dirty="0" err="1" smtClean="0">
                <a:solidFill>
                  <a:srgbClr val="7030A0"/>
                </a:solidFill>
              </a:rPr>
              <a:t>Root.Data</a:t>
            </a:r>
            <a:r>
              <a:rPr lang="en-US" altLang="zh-CN" sz="2000" dirty="0" smtClean="0">
                <a:solidFill>
                  <a:srgbClr val="7030A0"/>
                </a:solidFill>
              </a:rPr>
              <a:t>:=2;</a:t>
            </a:r>
            <a:endParaRPr lang="zh-CN" altLang="zh-CN" sz="2000" dirty="0">
              <a:solidFill>
                <a:srgbClr val="7030A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33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1846808"/>
            <a:ext cx="3744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Define a record type</a:t>
            </a:r>
            <a:endParaRPr lang="zh-CN" altLang="en-US" sz="2400" dirty="0"/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Define an access type</a:t>
            </a:r>
            <a:endParaRPr lang="zh-CN" altLang="en-US" sz="2400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11560" y="548680"/>
            <a:ext cx="238116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Access Type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7479" y="1262033"/>
            <a:ext cx="3196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Define a node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1638" y="533152"/>
            <a:ext cx="3740802" cy="3385542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type</a:t>
            </a:r>
            <a:r>
              <a:rPr lang="zh-CN" altLang="en-US" sz="1600" dirty="0"/>
              <a:t> List_Node;</a:t>
            </a:r>
          </a:p>
          <a:p>
            <a:r>
              <a:rPr lang="zh-CN" altLang="en-US" sz="1600" dirty="0">
                <a:solidFill>
                  <a:srgbClr val="FF0000"/>
                </a:solidFill>
              </a:rPr>
              <a:t>type</a:t>
            </a:r>
            <a:r>
              <a:rPr lang="zh-CN" altLang="en-US" sz="1600" dirty="0"/>
              <a:t> List_Ptr </a:t>
            </a:r>
            <a:r>
              <a:rPr lang="zh-CN" altLang="en-US" sz="1600" dirty="0">
                <a:solidFill>
                  <a:srgbClr val="FF0000"/>
                </a:solidFill>
              </a:rPr>
              <a:t>is</a:t>
            </a:r>
            <a:r>
              <a:rPr lang="zh-CN" altLang="en-US" sz="1600" dirty="0"/>
              <a:t> </a:t>
            </a:r>
            <a:r>
              <a:rPr lang="zh-CN" altLang="en-US" sz="1600" dirty="0">
                <a:solidFill>
                  <a:srgbClr val="FF0000"/>
                </a:solidFill>
              </a:rPr>
              <a:t>access</a:t>
            </a:r>
            <a:r>
              <a:rPr lang="zh-CN" altLang="en-US" sz="1600" dirty="0"/>
              <a:t> List_Node</a:t>
            </a:r>
            <a:r>
              <a:rPr lang="zh-CN" altLang="en-US" sz="1600" dirty="0" smtClean="0"/>
              <a:t>;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type</a:t>
            </a:r>
            <a:r>
              <a:rPr lang="zh-CN" altLang="en-US" sz="1600" dirty="0"/>
              <a:t> List_Node </a:t>
            </a:r>
            <a:r>
              <a:rPr lang="zh-CN" altLang="en-US" sz="1600" dirty="0">
                <a:solidFill>
                  <a:srgbClr val="FF0000"/>
                </a:solidFill>
              </a:rPr>
              <a:t>is</a:t>
            </a:r>
          </a:p>
          <a:p>
            <a:r>
              <a:rPr lang="zh-CN" altLang="en-US" sz="1600" dirty="0">
                <a:solidFill>
                  <a:srgbClr val="FF0000"/>
                </a:solidFill>
              </a:rPr>
              <a:t>record</a:t>
            </a:r>
          </a:p>
          <a:p>
            <a:r>
              <a:rPr lang="zh-CN" altLang="en-US" sz="1600" dirty="0"/>
              <a:t>Element : Element_Type;</a:t>
            </a:r>
          </a:p>
          <a:p>
            <a:r>
              <a:rPr lang="zh-CN" altLang="en-US" sz="1600" dirty="0"/>
              <a:t>Next : List_Ptr;</a:t>
            </a:r>
          </a:p>
          <a:p>
            <a:r>
              <a:rPr lang="zh-CN" altLang="en-US" sz="1600" dirty="0">
                <a:solidFill>
                  <a:srgbClr val="FF0000"/>
                </a:solidFill>
              </a:rPr>
              <a:t>end record</a:t>
            </a:r>
            <a:r>
              <a:rPr lang="zh-CN" altLang="en-US" sz="1600" dirty="0" smtClean="0">
                <a:solidFill>
                  <a:srgbClr val="FF0000"/>
                </a:solidFill>
              </a:rPr>
              <a:t>;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endParaRPr lang="zh-CN" altLang="en-US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type</a:t>
            </a:r>
            <a:r>
              <a:rPr lang="zh-CN" altLang="en-US" sz="1600" dirty="0"/>
              <a:t> List </a:t>
            </a:r>
            <a:r>
              <a:rPr lang="zh-CN" altLang="en-US" sz="1600" dirty="0">
                <a:solidFill>
                  <a:srgbClr val="FF0000"/>
                </a:solidFill>
              </a:rPr>
              <a:t>is</a:t>
            </a:r>
          </a:p>
          <a:p>
            <a:r>
              <a:rPr lang="zh-CN" altLang="en-US" sz="1600" dirty="0">
                <a:solidFill>
                  <a:srgbClr val="FF0000"/>
                </a:solidFill>
              </a:rPr>
              <a:t>record</a:t>
            </a:r>
          </a:p>
          <a:p>
            <a:r>
              <a:rPr lang="zh-CN" altLang="en-US" sz="1600" dirty="0"/>
              <a:t>Head : List_Ptr;</a:t>
            </a:r>
          </a:p>
          <a:p>
            <a:r>
              <a:rPr lang="zh-CN" altLang="en-US" sz="1600" dirty="0">
                <a:solidFill>
                  <a:srgbClr val="FF0000"/>
                </a:solidFill>
              </a:rPr>
              <a:t>end record;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30" y="4046416"/>
            <a:ext cx="6643706" cy="218819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107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1560" y="1412776"/>
            <a:ext cx="46085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+mj-lt"/>
              </a:rPr>
              <a:t>procedure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Initialize (L : </a:t>
            </a:r>
            <a:r>
              <a:rPr lang="en-US" altLang="zh-CN" sz="2000" dirty="0">
                <a:solidFill>
                  <a:srgbClr val="0000FF"/>
                </a:solidFill>
                <a:latin typeface="+mj-lt"/>
              </a:rPr>
              <a:t>in out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List) </a:t>
            </a:r>
            <a:r>
              <a:rPr lang="en-US" altLang="zh-CN" sz="2000" dirty="0">
                <a:solidFill>
                  <a:srgbClr val="0000FF"/>
                </a:solidFill>
                <a:latin typeface="+mj-lt"/>
              </a:rPr>
              <a:t>is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+mj-lt"/>
              </a:rPr>
              <a:t>begin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L.Head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:= </a:t>
            </a:r>
            <a:r>
              <a:rPr lang="en-US" altLang="zh-CN" sz="2000" dirty="0">
                <a:solidFill>
                  <a:srgbClr val="0000FF"/>
                </a:solidFill>
                <a:latin typeface="+mj-lt"/>
              </a:rPr>
              <a:t>null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r>
              <a:rPr lang="en-US" altLang="zh-CN" sz="2000" dirty="0">
                <a:solidFill>
                  <a:srgbClr val="0000FF"/>
                </a:solidFill>
                <a:latin typeface="+mj-lt"/>
              </a:rPr>
              <a:t>end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Initialize;</a:t>
            </a:r>
          </a:p>
          <a:p>
            <a:endParaRPr lang="en-US" altLang="zh-CN" sz="2000" dirty="0" smtClean="0">
              <a:solidFill>
                <a:srgbClr val="0000FF"/>
              </a:solidFill>
              <a:latin typeface="+mj-lt"/>
            </a:endParaRPr>
          </a:p>
          <a:p>
            <a:r>
              <a:rPr lang="en-US" altLang="zh-CN" sz="2000" dirty="0" smtClean="0">
                <a:solidFill>
                  <a:srgbClr val="0000FF"/>
                </a:solidFill>
                <a:latin typeface="+mj-lt"/>
              </a:rPr>
              <a:t>procedure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List_Test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+mj-lt"/>
              </a:rPr>
              <a:t>is</a:t>
            </a:r>
          </a:p>
          <a:p>
            <a:r>
              <a:rPr lang="en-US" altLang="zh-CN" sz="2000" dirty="0" err="1">
                <a:latin typeface="+mj-lt"/>
              </a:rPr>
              <a:t>My_List</a:t>
            </a:r>
            <a:r>
              <a:rPr lang="en-US" altLang="zh-CN" sz="2000" dirty="0">
                <a:latin typeface="+mj-lt"/>
              </a:rPr>
              <a:t> : List;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Element :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Element_Type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11560" y="548680"/>
            <a:ext cx="238116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Access Type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55" y="2680010"/>
            <a:ext cx="4608512" cy="9425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546" y="2667918"/>
            <a:ext cx="5072418" cy="8632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608" y="2631602"/>
            <a:ext cx="4973196" cy="103934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11560" y="459042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Add_To_Front(My_List</a:t>
            </a:r>
            <a:r>
              <a:rPr lang="en-US" altLang="zh-CN" dirty="0">
                <a:solidFill>
                  <a:srgbClr val="FF0000"/>
                </a:solidFill>
              </a:rPr>
              <a:t>, 6);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Add_To_Front(My_List,12);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Add_To_Front(My_List,98);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1560" y="396732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begin</a:t>
            </a:r>
            <a:endParaRPr lang="en-US" altLang="zh-CN" dirty="0" smtClean="0"/>
          </a:p>
          <a:p>
            <a:r>
              <a:rPr lang="en-US" altLang="zh-CN" dirty="0" err="1" smtClean="0"/>
              <a:t>Initialize(My_List</a:t>
            </a:r>
            <a:r>
              <a:rPr lang="en-US" altLang="zh-CN" dirty="0"/>
              <a:t>);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304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文本框 6"/>
          <p:cNvSpPr txBox="1">
            <a:spLocks noChangeArrowheads="1"/>
          </p:cNvSpPr>
          <p:nvPr/>
        </p:nvSpPr>
        <p:spPr bwMode="auto">
          <a:xfrm>
            <a:off x="588985" y="1468436"/>
            <a:ext cx="4263988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Input/Output libraries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5652" y="2246524"/>
            <a:ext cx="1384995" cy="15132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Text: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Integer: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Float: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Own type: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75210" y="2246524"/>
            <a:ext cx="2755113" cy="15132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Ada.Text_Io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Ada.Integer_Text_Io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Ada.Float_Text_Io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define new library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1383806" y="4725144"/>
            <a:ext cx="6602770" cy="78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7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package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type_io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is new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737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TEXT_IO.basetype_io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typename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);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722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55480" y="2204423"/>
            <a:ext cx="6250557" cy="24885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964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r>
              <a:rPr lang="en-US" altLang="zh-CN" sz="2000" b="1" dirty="0" smtClean="0">
                <a:solidFill>
                  <a:srgbClr val="000000"/>
                </a:solidFill>
                <a:latin typeface="+mj-lt"/>
                <a:ea typeface="+mn-ea"/>
              </a:rPr>
              <a:t>type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Colors </a:t>
            </a:r>
            <a:r>
              <a:rPr lang="en-US" altLang="zh-CN" sz="2000" b="1" dirty="0" err="1">
                <a:solidFill>
                  <a:srgbClr val="000000"/>
                </a:solidFill>
                <a:latin typeface="+mj-lt"/>
                <a:ea typeface="+mn-ea"/>
              </a:rPr>
              <a:t>is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(white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, black, red, purple);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package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Color_Io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is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endParaRPr lang="en-US" altLang="zh-CN" sz="20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	new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Ada.Text_Io.Enumeration_Io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(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Enum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=&gt; Colors);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One_Color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: Colors;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begin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--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procedure_name</a:t>
            </a: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tabLst>
                <a:tab pos="282387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Color_Io.Get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(Item =&gt;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One_Color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);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539552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516977" y="1396428"/>
            <a:ext cx="4263988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Input/Output libraries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5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03648" y="2532853"/>
            <a:ext cx="7272808" cy="6668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Argument is a variable that receives input values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Value must be same type (e.g., integer)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as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variable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35696" y="3861048"/>
            <a:ext cx="6161943" cy="7822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575635" algn="l"/>
              </a:tabLst>
              <a:defRPr/>
            </a:pPr>
            <a:endParaRPr lang="en-US" altLang="zh-CN" sz="2181" dirty="0">
              <a:solidFill>
                <a:srgbClr val="FF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074"/>
              </a:lnSpc>
              <a:spcBef>
                <a:spcPts val="0"/>
              </a:spcBef>
              <a:spcAft>
                <a:spcPts val="0"/>
              </a:spcAft>
              <a:tabLst>
                <a:tab pos="575635" algn="l"/>
              </a:tabLst>
              <a:defRPr/>
            </a:pPr>
            <a:r>
              <a:rPr lang="en-US" altLang="zh-CN" sz="2181" b="1" dirty="0">
                <a:latin typeface="+mj-lt"/>
                <a:ea typeface="+mn-ea"/>
              </a:rPr>
              <a:t>Put (Item =&gt; “Please enter the first number: “);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575635" algn="l"/>
              </a:tabLst>
              <a:defRPr/>
            </a:pPr>
            <a:endParaRPr lang="en-US" altLang="zh-CN" sz="2181" b="1" dirty="0">
              <a:latin typeface="+mj-lt"/>
              <a:ea typeface="+mn-ea"/>
            </a:endParaRPr>
          </a:p>
          <a:p>
            <a:pPr eaLnBrk="1" fontAlgn="auto" hangingPunct="1">
              <a:lnSpc>
                <a:spcPts val="2222"/>
              </a:lnSpc>
              <a:spcBef>
                <a:spcPts val="0"/>
              </a:spcBef>
              <a:spcAft>
                <a:spcPts val="0"/>
              </a:spcAft>
              <a:tabLst>
                <a:tab pos="575635" algn="l"/>
              </a:tabLst>
              <a:defRPr/>
            </a:pPr>
            <a:r>
              <a:rPr lang="en-US" altLang="zh-CN" sz="2181" b="1" dirty="0">
                <a:latin typeface="+mj-lt"/>
                <a:ea typeface="+mn-ea"/>
              </a:rPr>
              <a:t>Get (Item =&gt; Number1);</a:t>
            </a:r>
            <a:endParaRPr lang="zh-CN" altLang="en-US" sz="2181" b="1" dirty="0">
              <a:latin typeface="+mj-lt"/>
              <a:ea typeface="+mn-ea"/>
            </a:endParaRPr>
          </a:p>
        </p:txBody>
      </p:sp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997987" y="1911325"/>
            <a:ext cx="30243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Get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(argument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)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39552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文本框 6"/>
          <p:cNvSpPr txBox="1">
            <a:spLocks noChangeArrowheads="1"/>
          </p:cNvSpPr>
          <p:nvPr/>
        </p:nvSpPr>
        <p:spPr bwMode="auto">
          <a:xfrm>
            <a:off x="516977" y="1396428"/>
            <a:ext cx="1372171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Input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37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53921" y="2066825"/>
            <a:ext cx="7226337" cy="2452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j-lt"/>
                <a:ea typeface="+mn-ea"/>
              </a:rPr>
              <a:t>Advance to next line, ignoring unused input</a:t>
            </a:r>
            <a:endParaRPr lang="zh-CN" altLang="en-US" sz="28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31640" y="3374705"/>
            <a:ext cx="7179851" cy="258532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Put (Item =&gt; “Please enter the first number “);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000000"/>
                </a:solidFill>
                <a:latin typeface="+mj-lt"/>
                <a:ea typeface="+mn-ea"/>
              </a:rPr>
              <a:t>Get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(Item =&gt; Number1); </a:t>
            </a:r>
            <a:r>
              <a:rPr lang="en-US" altLang="zh-CN" sz="2400" b="1" dirty="0" err="1">
                <a:solidFill>
                  <a:srgbClr val="000000"/>
                </a:solidFill>
                <a:latin typeface="+mj-lt"/>
                <a:ea typeface="+mn-ea"/>
              </a:rPr>
              <a:t>Skip_Line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Put (Item =&gt; “Please enter the second number </a:t>
            </a:r>
            <a:r>
              <a:rPr lang="en-US" altLang="zh-CN" sz="2400" b="1" dirty="0" smtClean="0">
                <a:solidFill>
                  <a:srgbClr val="000000"/>
                </a:solidFill>
                <a:latin typeface="+mj-lt"/>
                <a:ea typeface="+mn-ea"/>
              </a:rPr>
              <a:t>“);</a:t>
            </a:r>
            <a:endParaRPr lang="en-US" altLang="zh-CN" sz="24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Get (Item =&gt; Number2); </a:t>
            </a:r>
            <a:r>
              <a:rPr lang="en-US" altLang="zh-CN" sz="2400" b="1" dirty="0" err="1">
                <a:solidFill>
                  <a:srgbClr val="000000"/>
                </a:solidFill>
                <a:latin typeface="+mj-lt"/>
                <a:ea typeface="+mn-ea"/>
              </a:rPr>
              <a:t>Skip_Line</a:t>
            </a:r>
            <a:r>
              <a:rPr lang="en-US" altLang="zh-CN" sz="2400" b="1" dirty="0" smtClean="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en-US" altLang="zh-CN" sz="24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Please enter the first number 42 10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Please enter the second number 23</a:t>
            </a:r>
            <a:endParaRPr lang="zh-CN" altLang="en-US" sz="2400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81089" y="2361074"/>
            <a:ext cx="4572000" cy="707886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When prompting for values from a user,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</a:rPr>
              <a:t>always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follow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</a:rPr>
              <a:t>Get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with </a:t>
            </a:r>
            <a:r>
              <a:rPr lang="en-US" altLang="zh-CN" sz="2000" dirty="0" err="1">
                <a:solidFill>
                  <a:srgbClr val="FF0000"/>
                </a:solidFill>
                <a:latin typeface="+mj-lt"/>
              </a:rPr>
              <a:t>Skip_Line</a:t>
            </a:r>
            <a:r>
              <a:rPr lang="en-US" altLang="zh-CN" sz="2000" dirty="0">
                <a:solidFill>
                  <a:srgbClr val="FF0000"/>
                </a:solidFill>
                <a:latin typeface="+mj-lt"/>
              </a:rPr>
              <a:t> </a:t>
            </a:r>
            <a:endParaRPr lang="en-US" altLang="zh-CN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39552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文本框 6"/>
          <p:cNvSpPr txBox="1">
            <a:spLocks noChangeArrowheads="1"/>
          </p:cNvSpPr>
          <p:nvPr/>
        </p:nvSpPr>
        <p:spPr bwMode="auto">
          <a:xfrm>
            <a:off x="516977" y="1468436"/>
            <a:ext cx="2261838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err="1" smtClean="0">
                <a:solidFill>
                  <a:schemeClr val="accent6"/>
                </a:solidFill>
                <a:latin typeface="+mj-lt"/>
              </a:rPr>
              <a:t>Skip_Line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43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475656" y="3513334"/>
            <a:ext cx="6702156" cy="152875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err="1">
                <a:solidFill>
                  <a:srgbClr val="000000"/>
                </a:solidFill>
                <a:latin typeface="+mj-lt"/>
                <a:ea typeface="+mn-ea"/>
              </a:rPr>
              <a:t>Put(Item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 =&gt; “Please enter the first number: “);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41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err="1">
                <a:solidFill>
                  <a:srgbClr val="000000"/>
                </a:solidFill>
                <a:latin typeface="+mj-lt"/>
                <a:ea typeface="+mn-ea"/>
              </a:rPr>
              <a:t>Get(Item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 =&gt; Number1); </a:t>
            </a:r>
            <a:r>
              <a:rPr lang="en-US" altLang="zh-CN" sz="2400" b="1" dirty="0" err="1">
                <a:solidFill>
                  <a:srgbClr val="000000"/>
                </a:solidFill>
                <a:latin typeface="+mj-lt"/>
                <a:ea typeface="+mn-ea"/>
              </a:rPr>
              <a:t>Skip_Line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07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Please enter the first number: 42</a:t>
            </a:r>
            <a:endParaRPr lang="zh-CN" altLang="en-US" sz="2400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67544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48989" y="2259952"/>
            <a:ext cx="727280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Print argument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Leave the cursor on the same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line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925979" y="1807192"/>
            <a:ext cx="30243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Put 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(argument)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444969" y="1468436"/>
            <a:ext cx="16911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Output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786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5" name="文本框 6"/>
          <p:cNvSpPr txBox="1">
            <a:spLocks noChangeArrowheads="1"/>
          </p:cNvSpPr>
          <p:nvPr/>
        </p:nvSpPr>
        <p:spPr bwMode="auto">
          <a:xfrm>
            <a:off x="467544" y="1484784"/>
            <a:ext cx="3579506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Formatted output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7896" name="文本框 7"/>
          <p:cNvSpPr txBox="1">
            <a:spLocks noChangeArrowheads="1"/>
          </p:cNvSpPr>
          <p:nvPr/>
        </p:nvSpPr>
        <p:spPr bwMode="auto">
          <a:xfrm>
            <a:off x="952420" y="1809040"/>
            <a:ext cx="658193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Put ("The sum of the numbers is:");</a:t>
            </a:r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Put (Number1+Number2, Width=&gt;7); 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</a:rPr>
              <a:t>New_Line</a:t>
            </a: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;</a:t>
            </a:r>
          </a:p>
          <a:p>
            <a:pPr eaLnBrk="1" hangingPunct="1"/>
            <a:r>
              <a:rPr lang="en-US" altLang="zh-CN" sz="2400" dirty="0">
                <a:latin typeface="+mj-lt"/>
              </a:rPr>
              <a:t>Put ("The product of the numbers is:");</a:t>
            </a:r>
          </a:p>
          <a:p>
            <a:pPr eaLnBrk="1" hangingPunct="1"/>
            <a:r>
              <a:rPr lang="en-US" altLang="zh-CN" sz="2400" dirty="0">
                <a:latin typeface="+mj-lt"/>
              </a:rPr>
              <a:t>Put (Number1*Number2, Width=&gt;3); </a:t>
            </a:r>
            <a:r>
              <a:rPr lang="en-US" altLang="zh-CN" sz="2400" dirty="0" err="1">
                <a:latin typeface="+mj-lt"/>
              </a:rPr>
              <a:t>New_Line</a:t>
            </a:r>
            <a:r>
              <a:rPr lang="en-US" altLang="zh-CN" sz="2400" dirty="0">
                <a:latin typeface="+mj-lt"/>
              </a:rPr>
              <a:t>;</a:t>
            </a:r>
          </a:p>
          <a:p>
            <a:pPr eaLnBrk="1" hangingPunct="1"/>
            <a:r>
              <a:rPr lang="en-US" altLang="zh-CN" sz="2400" dirty="0">
                <a:solidFill>
                  <a:srgbClr val="7030A0"/>
                </a:solidFill>
                <a:latin typeface="+mj-lt"/>
              </a:rPr>
              <a:t>Put ("The sum of the numbers is:");</a:t>
            </a:r>
          </a:p>
          <a:p>
            <a:pPr eaLnBrk="1" hangingPunct="1"/>
            <a:r>
              <a:rPr lang="en-US" altLang="zh-CN" sz="2400" dirty="0">
                <a:solidFill>
                  <a:srgbClr val="7030A0"/>
                </a:solidFill>
                <a:latin typeface="+mj-lt"/>
              </a:rPr>
              <a:t>Put (Number1+Number2, Width=&gt;1); </a:t>
            </a:r>
            <a:r>
              <a:rPr lang="en-US" altLang="zh-CN" sz="2400" dirty="0" err="1">
                <a:solidFill>
                  <a:srgbClr val="7030A0"/>
                </a:solidFill>
                <a:latin typeface="+mj-lt"/>
              </a:rPr>
              <a:t>New_Line</a:t>
            </a:r>
            <a:r>
              <a:rPr lang="en-US" altLang="zh-CN" sz="2400" dirty="0">
                <a:solidFill>
                  <a:srgbClr val="7030A0"/>
                </a:solidFill>
                <a:latin typeface="+mj-lt"/>
              </a:rPr>
              <a:t>;</a:t>
            </a:r>
          </a:p>
          <a:p>
            <a:pPr eaLnBrk="1" hangingPunct="1"/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The sum of the numbers is:     14</a:t>
            </a:r>
          </a:p>
          <a:p>
            <a:pPr eaLnBrk="1" hangingPunct="1"/>
            <a:r>
              <a:rPr lang="en-US" altLang="zh-CN" sz="2400" dirty="0">
                <a:latin typeface="+mj-lt"/>
              </a:rPr>
              <a:t>The product of the numbers is: 48</a:t>
            </a:r>
          </a:p>
          <a:p>
            <a:pPr eaLnBrk="1" hangingPunct="1"/>
            <a:r>
              <a:rPr lang="en-US" altLang="zh-CN" sz="2400" dirty="0">
                <a:solidFill>
                  <a:srgbClr val="7030A0"/>
                </a:solidFill>
                <a:latin typeface="+mj-lt"/>
              </a:rPr>
              <a:t>The sum of the numbers is:14</a:t>
            </a:r>
            <a:endParaRPr lang="zh-CN" altLang="en-US" sz="2400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67544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52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15616" y="1545030"/>
            <a:ext cx="1830629" cy="2623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Put (23.456);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5616" y="1879020"/>
            <a:ext cx="3095399" cy="2623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Put (23.456, Exp=&gt;0);</a:t>
            </a:r>
            <a:endParaRPr lang="zh-CN" altLang="en-US" sz="2400" dirty="0">
              <a:solidFill>
                <a:srgbClr val="7030A0"/>
              </a:solidFill>
              <a:latin typeface="+mj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5616" y="2204864"/>
            <a:ext cx="4212500" cy="60272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Put (23.456, Aft=&gt;3, Exp=&gt;0);</a:t>
            </a:r>
          </a:p>
          <a:p>
            <a:pPr eaLnBrk="1" fontAlgn="auto" hangingPunct="1">
              <a:lnSpc>
                <a:spcPts val="269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Put (23.456, Aft=&gt;2, Exp=&gt;0);</a:t>
            </a:r>
            <a:endParaRPr lang="zh-CN" altLang="en-US" sz="2400" dirty="0">
              <a:solidFill>
                <a:srgbClr val="7030A0"/>
              </a:solidFill>
              <a:latin typeface="+mj-lt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5615" y="2889137"/>
            <a:ext cx="5579861" cy="2623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Put (23.456, Fore=&gt;3, Aft=&gt;3, Exp=&gt;0);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5616" y="3565263"/>
            <a:ext cx="3589124" cy="125675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' 2.34560000000000E+01'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'23.45600000000000'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'23.456'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'23.46'</a:t>
            </a:r>
            <a:endParaRPr lang="zh-CN" altLang="en-US" sz="2400" dirty="0">
              <a:solidFill>
                <a:srgbClr val="7030A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5616" y="4909370"/>
            <a:ext cx="1061188" cy="2623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'23.456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'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39552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0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文本框 4"/>
          <p:cNvSpPr txBox="1">
            <a:spLocks noChangeArrowheads="1"/>
          </p:cNvSpPr>
          <p:nvPr/>
        </p:nvSpPr>
        <p:spPr bwMode="auto">
          <a:xfrm>
            <a:off x="467544" y="548680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971600" y="1754142"/>
            <a:ext cx="792088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zh-CN" sz="2400" dirty="0" smtClean="0">
                <a:latin typeface="+mn-lt"/>
              </a:rPr>
              <a:t>Ada </a:t>
            </a:r>
            <a:r>
              <a:rPr lang="zh-CN" altLang="zh-CN" sz="2400" dirty="0">
                <a:latin typeface="+mn-lt"/>
              </a:rPr>
              <a:t>also supports run-time checks to protect against access to unallocated memory, </a:t>
            </a:r>
            <a:r>
              <a:rPr lang="zh-CN" altLang="zh-CN" sz="2400" dirty="0">
                <a:solidFill>
                  <a:schemeClr val="accent6"/>
                </a:solidFill>
                <a:latin typeface="+mn-lt"/>
              </a:rPr>
              <a:t>buffer overflow</a:t>
            </a:r>
            <a:r>
              <a:rPr lang="zh-CN" altLang="zh-CN" sz="2400" dirty="0">
                <a:latin typeface="+mn-lt"/>
              </a:rPr>
              <a:t> errors, range violations,</a:t>
            </a:r>
            <a:r>
              <a:rPr lang="zh-CN" altLang="zh-CN" sz="2400" dirty="0">
                <a:solidFill>
                  <a:schemeClr val="accent6"/>
                </a:solidFill>
                <a:latin typeface="+mn-lt"/>
              </a:rPr>
              <a:t> off-by-one errors</a:t>
            </a:r>
            <a:r>
              <a:rPr lang="zh-CN" altLang="zh-CN" sz="2400" dirty="0">
                <a:latin typeface="+mn-lt"/>
              </a:rPr>
              <a:t>, array access errors, and other detectable bugs</a:t>
            </a:r>
            <a:r>
              <a:rPr lang="zh-CN" altLang="zh-CN" sz="2400" dirty="0" smtClean="0">
                <a:latin typeface="+mn-lt"/>
              </a:rPr>
              <a:t>.</a:t>
            </a:r>
            <a:endParaRPr lang="en-US" altLang="zh-CN" sz="2400" dirty="0" smtClean="0">
              <a:latin typeface="+mn-lt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zh-CN" sz="2400" dirty="0">
                <a:latin typeface="+mn-lt"/>
              </a:rPr>
              <a:t>Ada's dynamic</a:t>
            </a:r>
            <a:r>
              <a:rPr lang="zh-CN" altLang="zh-CN" sz="2400" dirty="0">
                <a:solidFill>
                  <a:schemeClr val="accent6"/>
                </a:solidFill>
                <a:latin typeface="+mn-lt"/>
              </a:rPr>
              <a:t> memory management</a:t>
            </a:r>
            <a:r>
              <a:rPr lang="zh-CN" altLang="zh-CN" sz="2400" dirty="0">
                <a:latin typeface="+mn-lt"/>
              </a:rPr>
              <a:t> is high-level and type-safe</a:t>
            </a:r>
            <a:r>
              <a:rPr lang="zh-CN" altLang="zh-CN" sz="2400" dirty="0" smtClean="0">
                <a:latin typeface="+mn-lt"/>
              </a:rPr>
              <a:t>.</a:t>
            </a:r>
            <a:endParaRPr lang="en-US" altLang="zh-CN" sz="2400" dirty="0" smtClean="0">
              <a:latin typeface="+mn-lt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lt"/>
              </a:rPr>
              <a:t> it has the  </a:t>
            </a:r>
            <a:r>
              <a:rPr lang="en-US" altLang="zh-CN" sz="2400" dirty="0">
                <a:solidFill>
                  <a:schemeClr val="accent6"/>
                </a:solidFill>
                <a:latin typeface="+mn-lt"/>
              </a:rPr>
              <a:t>stronger portability </a:t>
            </a:r>
            <a:r>
              <a:rPr lang="en-US" altLang="zh-CN" sz="2400" dirty="0">
                <a:latin typeface="+mn-lt"/>
              </a:rPr>
              <a:t>and </a:t>
            </a:r>
            <a:r>
              <a:rPr lang="en-US" altLang="zh-CN" sz="2400" dirty="0">
                <a:solidFill>
                  <a:schemeClr val="accent6"/>
                </a:solidFill>
                <a:latin typeface="+mn-lt"/>
              </a:rPr>
              <a:t>compatibility</a:t>
            </a:r>
            <a:r>
              <a:rPr lang="en-US" altLang="zh-CN" sz="2400" dirty="0">
                <a:latin typeface="+mn-lt"/>
              </a:rPr>
              <a:t> than </a:t>
            </a:r>
            <a:r>
              <a:rPr lang="en-US" altLang="zh-CN" sz="2400" dirty="0" smtClean="0">
                <a:latin typeface="+mn-lt"/>
              </a:rPr>
              <a:t>C</a:t>
            </a:r>
            <a:endParaRPr lang="zh-CN" altLang="en-US" sz="2400" dirty="0">
              <a:latin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467544" y="1285209"/>
            <a:ext cx="6932083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Contrast: </a:t>
            </a:r>
            <a:r>
              <a:rPr lang="en-US" altLang="zh-CN" sz="2800" dirty="0" err="1" smtClean="0">
                <a:solidFill>
                  <a:schemeClr val="accent6"/>
                </a:solidFill>
                <a:latin typeface="+mj-lt"/>
              </a:rPr>
              <a:t>Ada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 and C,C++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470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22357" y="1587372"/>
            <a:ext cx="6187912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type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Days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(Monday, Tuesday, Wednesday,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5616" y="1888778"/>
            <a:ext cx="5046703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Thursday, Friday, Saturday, Sunday);</a:t>
            </a:r>
            <a:endParaRPr lang="zh-CN" altLang="en-US" sz="24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2357" y="2263498"/>
            <a:ext cx="3385542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package 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Day_IO </a:t>
            </a: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is new</a:t>
            </a:r>
            <a:endParaRPr lang="zh-CN" altLang="en-US" sz="2400" b="1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5616" y="2564904"/>
            <a:ext cx="6175921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Ada.Text_IO.Enumeration_IO(Enum=&gt;Days);</a:t>
            </a:r>
            <a:endParaRPr lang="zh-CN" altLang="en-US" sz="24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2357" y="3306200"/>
            <a:ext cx="3857210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Day_IO.Get(Item =&gt; Today);</a:t>
            </a:r>
            <a:endParaRPr lang="zh-CN" altLang="en-US" sz="24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2357" y="3672774"/>
            <a:ext cx="5629746" cy="64120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Day_IO.Put(Item =&gt; Today, Width =&gt; 10);</a:t>
            </a:r>
          </a:p>
          <a:p>
            <a:pPr eaLnBrk="1" fontAlgn="auto" hangingPunct="1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if 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Today in weekend_days </a:t>
            </a: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then</a:t>
            </a:r>
            <a:endParaRPr lang="zh-CN" altLang="en-US" sz="2400" b="1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15616" y="4414070"/>
            <a:ext cx="2106346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put(”Holliday!”);</a:t>
            </a:r>
            <a:endParaRPr lang="zh-CN" altLang="en-US" sz="24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2357" y="4780644"/>
            <a:ext cx="904094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end if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zh-CN" altLang="en-US" sz="24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39552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106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文本框 4"/>
          <p:cNvSpPr txBox="1">
            <a:spLocks noChangeArrowheads="1"/>
          </p:cNvSpPr>
          <p:nvPr/>
        </p:nvSpPr>
        <p:spPr bwMode="auto">
          <a:xfrm>
            <a:off x="540814" y="1413015"/>
            <a:ext cx="2034211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Exercise</a:t>
            </a:r>
            <a:endParaRPr lang="zh-CN" altLang="en-US" dirty="0"/>
          </a:p>
        </p:txBody>
      </p:sp>
      <p:sp>
        <p:nvSpPr>
          <p:cNvPr id="88071" name="文本框 6"/>
          <p:cNvSpPr txBox="1">
            <a:spLocks noChangeArrowheads="1"/>
          </p:cNvSpPr>
          <p:nvPr/>
        </p:nvSpPr>
        <p:spPr bwMode="auto">
          <a:xfrm>
            <a:off x="1043608" y="1955668"/>
            <a:ext cx="756084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Write an Ada95 program to accept a date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in the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Date/Month/Year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format. Accept each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of the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inputs separately. Display the date in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all three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formats as shown below: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9632" y="3501008"/>
            <a:ext cx="3052118" cy="109004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19/9/2014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19 September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2014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19.9.2014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39552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45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3" name="文本框 6"/>
          <p:cNvSpPr txBox="1">
            <a:spLocks noChangeArrowheads="1"/>
          </p:cNvSpPr>
          <p:nvPr/>
        </p:nvSpPr>
        <p:spPr bwMode="auto">
          <a:xfrm>
            <a:off x="636258" y="1408324"/>
            <a:ext cx="2603277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Assignment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22035" y="1942586"/>
            <a:ext cx="6904134" cy="2623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Perform calculation and save result in a variable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39946" name="文本框 9"/>
          <p:cNvSpPr txBox="1">
            <a:spLocks noChangeArrowheads="1"/>
          </p:cNvSpPr>
          <p:nvPr/>
        </p:nvSpPr>
        <p:spPr bwMode="auto">
          <a:xfrm>
            <a:off x="1990734" y="3162855"/>
            <a:ext cx="51667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566" b="1">
                <a:solidFill>
                  <a:srgbClr val="000000"/>
                </a:solidFill>
                <a:latin typeface="Times New Roman" panose="02020603050405020304" pitchFamily="18" charset="0"/>
              </a:rPr>
              <a:t>Total_Num := Number1 + Number2;</a:t>
            </a:r>
            <a:endParaRPr lang="zh-CN" altLang="en-US" sz="2566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77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1560" y="1451997"/>
            <a:ext cx="7931658" cy="32425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Control  </a:t>
            </a: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Structures-Selection  </a:t>
            </a: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statements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2231" name="文本框 6"/>
          <p:cNvSpPr txBox="1">
            <a:spLocks noChangeArrowheads="1"/>
          </p:cNvSpPr>
          <p:nvPr/>
        </p:nvSpPr>
        <p:spPr bwMode="auto">
          <a:xfrm>
            <a:off x="1085000" y="1988516"/>
            <a:ext cx="74582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provides two types of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selection statements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8607" y="2508556"/>
            <a:ext cx="1994136" cy="26449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ea typeface="+mn-ea"/>
              </a:rPr>
              <a:t>IF statements</a:t>
            </a:r>
            <a:endParaRPr lang="zh-CN" altLang="en-US" sz="2400" dirty="0">
              <a:solidFill>
                <a:schemeClr val="accent6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89209" y="3050282"/>
            <a:ext cx="5953553" cy="9105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if-then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, when a single action might be done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if-then-else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, to decide between two possible actions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if-then-</a:t>
            </a:r>
            <a:r>
              <a:rPr lang="en-US" altLang="zh-CN" sz="2000" b="1" dirty="0" err="1">
                <a:solidFill>
                  <a:srgbClr val="000000"/>
                </a:solidFill>
                <a:latin typeface="+mj-lt"/>
                <a:ea typeface="+mn-ea"/>
              </a:rPr>
              <a:t>elsif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, to decide between multiple actions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8607" y="4236360"/>
            <a:ext cx="2317942" cy="26449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r>
              <a:rPr lang="en-US" altLang="zh-CN" dirty="0">
                <a:solidFill>
                  <a:schemeClr val="accent6"/>
                </a:solidFill>
              </a:rPr>
              <a:t>Case statements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69527" y="4869160"/>
            <a:ext cx="4746492" cy="22192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 sz="2000" b="1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b="0" dirty="0"/>
              <a:t>also for deciding between multiple actions</a:t>
            </a:r>
            <a:endParaRPr lang="zh-CN" altLang="en-US" b="0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276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6" name="文本框 7"/>
          <p:cNvSpPr txBox="1">
            <a:spLocks noChangeArrowheads="1"/>
          </p:cNvSpPr>
          <p:nvPr/>
        </p:nvSpPr>
        <p:spPr bwMode="auto">
          <a:xfrm>
            <a:off x="1148601" y="2820352"/>
            <a:ext cx="3008837" cy="12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7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if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test </a:t>
            </a: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then</a:t>
            </a:r>
          </a:p>
          <a:p>
            <a:pPr eaLnBrk="1" hangingPunct="1">
              <a:lnSpc>
                <a:spcPts val="855"/>
              </a:lnSpc>
            </a:pPr>
            <a:endParaRPr lang="en-US" altLang="zh-CN" sz="28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726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	statement(s)_1;</a:t>
            </a:r>
          </a:p>
          <a:p>
            <a:pPr eaLnBrk="1" hangingPunct="1">
              <a:lnSpc>
                <a:spcPts val="855"/>
              </a:lnSpc>
            </a:pPr>
            <a:endParaRPr lang="en-US" altLang="zh-CN" sz="28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876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end if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3257" name="文本框 8"/>
          <p:cNvSpPr txBox="1">
            <a:spLocks noChangeArrowheads="1"/>
          </p:cNvSpPr>
          <p:nvPr/>
        </p:nvSpPr>
        <p:spPr bwMode="auto">
          <a:xfrm>
            <a:off x="1148601" y="4213337"/>
            <a:ext cx="2598468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800">
                <a:solidFill>
                  <a:srgbClr val="000000"/>
                </a:solidFill>
                <a:latin typeface="+mj-lt"/>
              </a:rPr>
              <a:t>statement_after;</a:t>
            </a:r>
            <a:endParaRPr lang="zh-CN" altLang="en-US" sz="28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3258" name="文本框 9"/>
          <p:cNvSpPr txBox="1">
            <a:spLocks noChangeArrowheads="1"/>
          </p:cNvSpPr>
          <p:nvPr/>
        </p:nvSpPr>
        <p:spPr bwMode="auto">
          <a:xfrm>
            <a:off x="1142110" y="2243553"/>
            <a:ext cx="2899833" cy="41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64"/>
              </a:lnSpc>
            </a:pPr>
            <a:r>
              <a:rPr lang="en-US" altLang="zh-CN" sz="2800" dirty="0" err="1" smtClean="0">
                <a:solidFill>
                  <a:srgbClr val="000000"/>
                </a:solidFill>
                <a:latin typeface="+mj-lt"/>
              </a:rPr>
              <a:t>statement_before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6253"/>
            <a:ext cx="4110197" cy="301414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1560" y="1451997"/>
            <a:ext cx="3739806" cy="32425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If-then statements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225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0" name="文本框 7"/>
          <p:cNvSpPr txBox="1">
            <a:spLocks noChangeArrowheads="1"/>
          </p:cNvSpPr>
          <p:nvPr/>
        </p:nvSpPr>
        <p:spPr bwMode="auto">
          <a:xfrm>
            <a:off x="1148601" y="2665576"/>
            <a:ext cx="3008837" cy="119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7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if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test </a:t>
            </a: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then</a:t>
            </a:r>
          </a:p>
          <a:p>
            <a:pPr eaLnBrk="1" hangingPunct="1">
              <a:lnSpc>
                <a:spcPts val="855"/>
              </a:lnSpc>
            </a:pPr>
            <a:endParaRPr lang="en-US" altLang="zh-CN" sz="28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544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	statement(s)_1;</a:t>
            </a:r>
          </a:p>
          <a:p>
            <a:pPr eaLnBrk="1" hangingPunct="1">
              <a:lnSpc>
                <a:spcPts val="855"/>
              </a:lnSpc>
            </a:pPr>
            <a:endParaRPr lang="en-US" altLang="zh-CN" sz="28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480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else</a:t>
            </a:r>
            <a:endParaRPr lang="zh-CN" altLang="en-US" sz="28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4281" name="文本框 8"/>
          <p:cNvSpPr txBox="1">
            <a:spLocks noChangeArrowheads="1"/>
          </p:cNvSpPr>
          <p:nvPr/>
        </p:nvSpPr>
        <p:spPr bwMode="auto">
          <a:xfrm>
            <a:off x="1441860" y="3960807"/>
            <a:ext cx="26625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statement(s)_2;</a:t>
            </a:r>
            <a:endParaRPr lang="zh-CN" altLang="en-US" sz="28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4282" name="文本框 9"/>
          <p:cNvSpPr txBox="1">
            <a:spLocks noChangeArrowheads="1"/>
          </p:cNvSpPr>
          <p:nvPr/>
        </p:nvSpPr>
        <p:spPr bwMode="auto">
          <a:xfrm>
            <a:off x="1148601" y="4374900"/>
            <a:ext cx="2598468" cy="74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16"/>
              </a:lnSpc>
            </a:pPr>
            <a:r>
              <a:rPr lang="en-US" altLang="zh-CN" sz="2800" b="1">
                <a:solidFill>
                  <a:srgbClr val="000000"/>
                </a:solidFill>
                <a:latin typeface="+mj-lt"/>
              </a:rPr>
              <a:t>end if</a:t>
            </a:r>
            <a:r>
              <a:rPr lang="en-US" altLang="zh-CN" sz="280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>
              <a:lnSpc>
                <a:spcPts val="855"/>
              </a:lnSpc>
            </a:pPr>
            <a:endParaRPr lang="en-US" altLang="zh-CN" sz="280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544"/>
              </a:lnSpc>
            </a:pPr>
            <a:r>
              <a:rPr lang="en-US" altLang="zh-CN" sz="2800">
                <a:solidFill>
                  <a:srgbClr val="000000"/>
                </a:solidFill>
                <a:latin typeface="+mj-lt"/>
              </a:rPr>
              <a:t>statement_after;</a:t>
            </a:r>
            <a:endParaRPr lang="zh-CN" altLang="en-US" sz="28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245" y="2229234"/>
            <a:ext cx="4280618" cy="3071973"/>
          </a:xfrm>
          <a:prstGeom prst="rect">
            <a:avLst/>
          </a:prstGeom>
        </p:spPr>
      </p:pic>
      <p:sp>
        <p:nvSpPr>
          <p:cNvPr id="17" name="文本框 9"/>
          <p:cNvSpPr txBox="1">
            <a:spLocks noChangeArrowheads="1"/>
          </p:cNvSpPr>
          <p:nvPr/>
        </p:nvSpPr>
        <p:spPr bwMode="auto">
          <a:xfrm>
            <a:off x="1149896" y="2024051"/>
            <a:ext cx="2899833" cy="41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898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164"/>
              </a:lnSpc>
            </a:pPr>
            <a:r>
              <a:rPr lang="en-US" altLang="zh-CN" sz="2800" dirty="0" err="1" smtClean="0">
                <a:solidFill>
                  <a:srgbClr val="000000"/>
                </a:solidFill>
                <a:latin typeface="+mj-lt"/>
              </a:rPr>
              <a:t>statement_before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1020" y="1468640"/>
            <a:ext cx="4627870" cy="32425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If-then-else statements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10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文本框 5"/>
          <p:cNvSpPr txBox="1">
            <a:spLocks noChangeArrowheads="1"/>
          </p:cNvSpPr>
          <p:nvPr/>
        </p:nvSpPr>
        <p:spPr bwMode="auto">
          <a:xfrm>
            <a:off x="1115616" y="2060848"/>
            <a:ext cx="2481449" cy="74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statement_before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48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if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test_1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then</a:t>
            </a:r>
            <a:endParaRPr lang="zh-CN" altLang="en-US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5303" name="文本框 6"/>
          <p:cNvSpPr txBox="1">
            <a:spLocks noChangeArrowheads="1"/>
          </p:cNvSpPr>
          <p:nvPr/>
        </p:nvSpPr>
        <p:spPr bwMode="auto">
          <a:xfrm>
            <a:off x="1115616" y="2914830"/>
            <a:ext cx="2624116" cy="11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16"/>
              </a:lnSpc>
            </a:pPr>
            <a:r>
              <a:rPr lang="en-US" altLang="zh-CN" sz="2400" dirty="0">
                <a:latin typeface="+mj-lt"/>
              </a:rPr>
              <a:t>	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statement(s)_1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544"/>
              </a:lnSpc>
            </a:pPr>
            <a:r>
              <a:rPr lang="en-US" altLang="zh-CN" sz="2400" b="1" dirty="0" err="1">
                <a:solidFill>
                  <a:srgbClr val="000000"/>
                </a:solidFill>
                <a:latin typeface="+mj-lt"/>
              </a:rPr>
              <a:t>elsif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test_2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then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544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	statement(s)_2;</a:t>
            </a:r>
            <a:endParaRPr lang="zh-CN" altLang="en-US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5304" name="文本框 7"/>
          <p:cNvSpPr txBox="1">
            <a:spLocks noChangeArrowheads="1"/>
          </p:cNvSpPr>
          <p:nvPr/>
        </p:nvSpPr>
        <p:spPr bwMode="auto">
          <a:xfrm>
            <a:off x="1115615" y="4203273"/>
            <a:ext cx="599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 b="1">
                <a:solidFill>
                  <a:srgbClr val="000000"/>
                </a:solidFill>
                <a:latin typeface="+mj-lt"/>
              </a:rPr>
              <a:t>else</a:t>
            </a:r>
            <a:endParaRPr lang="zh-CN" altLang="en-US" sz="24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5305" name="文本框 8"/>
          <p:cNvSpPr txBox="1">
            <a:spLocks noChangeArrowheads="1"/>
          </p:cNvSpPr>
          <p:nvPr/>
        </p:nvSpPr>
        <p:spPr bwMode="auto">
          <a:xfrm>
            <a:off x="1408875" y="4635016"/>
            <a:ext cx="2277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 b="1">
                <a:solidFill>
                  <a:srgbClr val="000000"/>
                </a:solidFill>
                <a:latin typeface="+mj-lt"/>
              </a:rPr>
              <a:t>statement(s)_3;</a:t>
            </a:r>
            <a:endParaRPr lang="zh-CN" altLang="en-US" sz="2400" b="1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5306" name="文本框 9"/>
          <p:cNvSpPr txBox="1">
            <a:spLocks noChangeArrowheads="1"/>
          </p:cNvSpPr>
          <p:nvPr/>
        </p:nvSpPr>
        <p:spPr bwMode="auto">
          <a:xfrm>
            <a:off x="1115615" y="5049109"/>
            <a:ext cx="9040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16"/>
              </a:lnSpc>
            </a:pPr>
            <a:r>
              <a:rPr lang="en-US" altLang="zh-CN" sz="2400" b="1">
                <a:solidFill>
                  <a:srgbClr val="000000"/>
                </a:solidFill>
                <a:latin typeface="+mj-lt"/>
              </a:rPr>
              <a:t>end if</a:t>
            </a:r>
            <a:r>
              <a:rPr lang="en-US" altLang="zh-CN" sz="240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5307" name="文本框 10"/>
          <p:cNvSpPr txBox="1">
            <a:spLocks noChangeArrowheads="1"/>
          </p:cNvSpPr>
          <p:nvPr/>
        </p:nvSpPr>
        <p:spPr bwMode="auto">
          <a:xfrm>
            <a:off x="1115616" y="5482211"/>
            <a:ext cx="22233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>
                <a:solidFill>
                  <a:srgbClr val="000000"/>
                </a:solidFill>
                <a:latin typeface="+mj-lt"/>
              </a:rPr>
              <a:t>statement_after;</a:t>
            </a:r>
            <a:endParaRPr lang="zh-CN" alt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020" y="1468640"/>
            <a:ext cx="3879267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Multiple Selections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79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782980"/>
              </p:ext>
            </p:extLst>
          </p:nvPr>
        </p:nvGraphicFramePr>
        <p:xfrm>
          <a:off x="1390619" y="2692689"/>
          <a:ext cx="6565758" cy="300591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14080"/>
                <a:gridCol w="3551678"/>
              </a:tblGrid>
              <a:tr h="822756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/>
                        <a:t>Balance after</a:t>
                      </a:r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withdrawal</a:t>
                      </a:r>
                      <a:endParaRPr lang="zh-CN" altLang="en-US" sz="2400" b="1" i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/>
                        <a:t>Action</a:t>
                      </a:r>
                      <a:endParaRPr lang="zh-CN" altLang="en-US" sz="2400" b="1" i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  <a:tr h="725003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/>
                        <a:t>&gt;= 0</a:t>
                      </a:r>
                      <a:endParaRPr lang="zh-CN" altLang="en-US" sz="2400" b="0" i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/>
                        <a:t>Accept withdrawal</a:t>
                      </a:r>
                      <a:endParaRPr lang="zh-CN" altLang="en-US" sz="2400" b="0" i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  <a:tr h="733149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smtClean="0"/>
                        <a:t>&gt;= -50 and &lt; 0</a:t>
                      </a:r>
                      <a:endParaRPr lang="zh-CN" altLang="en-US" sz="2400" b="0" i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/>
                        <a:t>Overdraft</a:t>
                      </a:r>
                      <a:endParaRPr lang="zh-CN" altLang="en-US" sz="2400" b="0" i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  <a:tr h="725003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smtClean="0"/>
                        <a:t>&lt; -50</a:t>
                      </a:r>
                      <a:endParaRPr lang="zh-CN" altLang="en-US" sz="2400" b="0" i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/>
                        <a:t>Refuse withdrawal</a:t>
                      </a:r>
                      <a:endParaRPr lang="zh-CN" altLang="en-US" sz="2400" b="0" i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6344" name="文本框 5"/>
          <p:cNvSpPr txBox="1">
            <a:spLocks noChangeArrowheads="1"/>
          </p:cNvSpPr>
          <p:nvPr/>
        </p:nvSpPr>
        <p:spPr bwMode="auto">
          <a:xfrm>
            <a:off x="755576" y="1380604"/>
            <a:ext cx="2056653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Example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68391" y="2046044"/>
            <a:ext cx="6768752" cy="518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latin typeface="+mj-lt"/>
                <a:ea typeface="+mn-ea"/>
              </a:rPr>
              <a:t>Act differently depending on balance in account after withdrawal</a:t>
            </a:r>
            <a:endParaRPr lang="zh-CN" altLang="en-US" sz="2400" dirty="0">
              <a:latin typeface="+mj-lt"/>
              <a:ea typeface="+mn-ea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45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1" name="文本框 6"/>
          <p:cNvSpPr txBox="1">
            <a:spLocks noChangeArrowheads="1"/>
          </p:cNvSpPr>
          <p:nvPr/>
        </p:nvSpPr>
        <p:spPr bwMode="auto">
          <a:xfrm>
            <a:off x="683568" y="1427879"/>
            <a:ext cx="5198539" cy="32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Alternative user interfaces</a:t>
            </a:r>
            <a:endParaRPr lang="zh-CN" altLang="en-US" dirty="0"/>
          </a:p>
        </p:txBody>
      </p:sp>
      <p:sp>
        <p:nvSpPr>
          <p:cNvPr id="57352" name="文本框 7"/>
          <p:cNvSpPr txBox="1">
            <a:spLocks noChangeArrowheads="1"/>
          </p:cNvSpPr>
          <p:nvPr/>
        </p:nvSpPr>
        <p:spPr bwMode="auto">
          <a:xfrm>
            <a:off x="1547664" y="2132856"/>
            <a:ext cx="4518866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Enter balance of the account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100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Enter the withdrawal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50</a:t>
            </a:r>
          </a:p>
          <a:p>
            <a:pPr eaLnBrk="1" hangingPunct="1">
              <a:lnSpc>
                <a:spcPts val="2309"/>
              </a:lnSpc>
            </a:pP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Accepted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. Balance is 50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181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Enter balance of the account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76</a:t>
            </a:r>
          </a:p>
          <a:p>
            <a:pPr eaLnBrk="1" hangingPunct="1">
              <a:lnSpc>
                <a:spcPts val="2309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Enter the withdrawal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150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Refused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! Balance is 76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117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Enter balance of the account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50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Enter the withdrawal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75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Overdraft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! Balance is -25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39552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61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111430"/>
              </p:ext>
            </p:extLst>
          </p:nvPr>
        </p:nvGraphicFramePr>
        <p:xfrm>
          <a:off x="953094" y="1933785"/>
          <a:ext cx="7233739" cy="28592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14899"/>
                <a:gridCol w="1140454"/>
                <a:gridCol w="3478386"/>
              </a:tblGrid>
              <a:tr h="472474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NAME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TYPE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Notes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64328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Overdraft_Limit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Integer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-50 (for ease of change)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72474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Zero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Integer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0 (for readability only)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72474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Balance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Integer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Balance in the account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72474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Withdrawal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Integer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Amount requested by user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505058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Resulting_Balance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Integer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Balance after withdrawal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08314" y="1484784"/>
            <a:ext cx="2648161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err="1" smtClean="0">
                <a:solidFill>
                  <a:schemeClr val="accent6"/>
                </a:solidFill>
                <a:latin typeface="+mj-lt"/>
              </a:rPr>
              <a:t>if_then_elsif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25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文本框 6"/>
          <p:cNvSpPr txBox="1">
            <a:spLocks noChangeArrowheads="1"/>
          </p:cNvSpPr>
          <p:nvPr/>
        </p:nvSpPr>
        <p:spPr bwMode="auto">
          <a:xfrm>
            <a:off x="971600" y="1844824"/>
            <a:ext cx="7076745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566" dirty="0">
                <a:solidFill>
                  <a:srgbClr val="000000"/>
                </a:solidFill>
                <a:latin typeface="+mn-lt"/>
              </a:rPr>
              <a:t>GNAT 3.15p (Free Software Foundation)</a:t>
            </a:r>
          </a:p>
          <a:p>
            <a:pPr marL="457200" indent="-457200" eaLnBrk="1" hangingPunct="1">
              <a:lnSpc>
                <a:spcPts val="85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566" dirty="0">
              <a:solidFill>
                <a:srgbClr val="000000"/>
              </a:solidFill>
              <a:latin typeface="+mn-lt"/>
            </a:endParaRPr>
          </a:p>
          <a:p>
            <a:pPr marL="457200" indent="-457200" eaLnBrk="1" hangingPunct="1">
              <a:lnSpc>
                <a:spcPts val="2801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566" dirty="0" err="1">
                <a:solidFill>
                  <a:srgbClr val="000000"/>
                </a:solidFill>
                <a:latin typeface="+mn-lt"/>
              </a:rPr>
              <a:t>AdaGide</a:t>
            </a:r>
            <a:r>
              <a:rPr lang="en-US" altLang="zh-CN" sz="2566" dirty="0">
                <a:solidFill>
                  <a:srgbClr val="000000"/>
                </a:solidFill>
                <a:latin typeface="+mn-lt"/>
              </a:rPr>
              <a:t> (US Air Force Academy)</a:t>
            </a:r>
          </a:p>
          <a:p>
            <a:pPr marL="457200" indent="-457200" eaLnBrk="1" hangingPunct="1">
              <a:lnSpc>
                <a:spcPts val="85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566" dirty="0">
              <a:solidFill>
                <a:srgbClr val="000000"/>
              </a:solidFill>
              <a:latin typeface="+mn-lt"/>
            </a:endParaRPr>
          </a:p>
          <a:p>
            <a:pPr marL="457200" indent="-457200" eaLnBrk="1" hangingPunct="1">
              <a:lnSpc>
                <a:spcPts val="2801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566" dirty="0">
                <a:solidFill>
                  <a:srgbClr val="000000"/>
                </a:solidFill>
                <a:latin typeface="+mn-lt"/>
              </a:rPr>
              <a:t>http://www.adahome.com/</a:t>
            </a:r>
          </a:p>
          <a:p>
            <a:pPr marL="457200" indent="-457200" eaLnBrk="1" hangingPunct="1">
              <a:lnSpc>
                <a:spcPts val="85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566" dirty="0">
              <a:solidFill>
                <a:srgbClr val="000000"/>
              </a:solidFill>
              <a:latin typeface="+mn-lt"/>
            </a:endParaRPr>
          </a:p>
          <a:p>
            <a:pPr marL="457200" indent="-457200" eaLnBrk="1" hangingPunct="1">
              <a:lnSpc>
                <a:spcPts val="286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566" dirty="0">
                <a:solidFill>
                  <a:srgbClr val="000000"/>
                </a:solidFill>
                <a:latin typeface="+mn-lt"/>
              </a:rPr>
              <a:t>http://www.adapower.com/</a:t>
            </a:r>
          </a:p>
          <a:p>
            <a:pPr marL="457200" indent="-457200" eaLnBrk="1" hangingPunct="1">
              <a:lnSpc>
                <a:spcPts val="85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566" dirty="0">
              <a:solidFill>
                <a:srgbClr val="000000"/>
              </a:solidFill>
              <a:latin typeface="+mn-lt"/>
            </a:endParaRPr>
          </a:p>
          <a:p>
            <a:pPr marL="457200" indent="-457200" eaLnBrk="1" hangingPunct="1">
              <a:lnSpc>
                <a:spcPts val="2801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566" dirty="0">
                <a:solidFill>
                  <a:srgbClr val="000000"/>
                </a:solidFill>
                <a:latin typeface="+mn-lt"/>
              </a:rPr>
              <a:t>http://www.adaic.com/</a:t>
            </a:r>
          </a:p>
          <a:p>
            <a:pPr marL="457200" indent="-457200" eaLnBrk="1" hangingPunct="1">
              <a:lnSpc>
                <a:spcPts val="85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566" dirty="0">
              <a:solidFill>
                <a:srgbClr val="000000"/>
              </a:solidFill>
              <a:latin typeface="+mn-lt"/>
            </a:endParaRPr>
          </a:p>
          <a:p>
            <a:pPr marL="457200" indent="-457200" eaLnBrk="1" hangingPunct="1">
              <a:lnSpc>
                <a:spcPts val="2801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566" dirty="0">
                <a:solidFill>
                  <a:srgbClr val="000000"/>
                </a:solidFill>
                <a:latin typeface="+mn-lt"/>
              </a:rPr>
              <a:t>http://gcc.gnu.org/onlinedocs/gnat_rm/</a:t>
            </a:r>
          </a:p>
          <a:p>
            <a:pPr marL="457200" indent="-457200" eaLnBrk="1" hangingPunct="1">
              <a:lnSpc>
                <a:spcPts val="85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566" dirty="0">
              <a:solidFill>
                <a:srgbClr val="000000"/>
              </a:solidFill>
              <a:latin typeface="+mn-lt"/>
            </a:endParaRPr>
          </a:p>
          <a:p>
            <a:pPr marL="457200" indent="-457200" eaLnBrk="1" hangingPunct="1">
              <a:lnSpc>
                <a:spcPts val="2801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566" dirty="0">
                <a:solidFill>
                  <a:srgbClr val="000000"/>
                </a:solidFill>
                <a:latin typeface="+mn-lt"/>
              </a:rPr>
              <a:t>http://www.adahome.com/rm95/rm9x-toc.html</a:t>
            </a:r>
            <a:endParaRPr lang="zh-CN" altLang="en-US" sz="2566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95536" y="548680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67544" y="1305921"/>
            <a:ext cx="6932083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Resources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8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1" name="文本框 6"/>
          <p:cNvSpPr txBox="1">
            <a:spLocks noChangeArrowheads="1"/>
          </p:cNvSpPr>
          <p:nvPr/>
        </p:nvSpPr>
        <p:spPr bwMode="auto">
          <a:xfrm>
            <a:off x="683568" y="1427879"/>
            <a:ext cx="6609182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Data Requirements and Formulas</a:t>
            </a:r>
            <a:endParaRPr lang="zh-CN" altLang="en-US" dirty="0"/>
          </a:p>
        </p:txBody>
      </p:sp>
      <p:sp>
        <p:nvSpPr>
          <p:cNvPr id="57352" name="文本框 7"/>
          <p:cNvSpPr txBox="1">
            <a:spLocks noChangeArrowheads="1"/>
          </p:cNvSpPr>
          <p:nvPr/>
        </p:nvSpPr>
        <p:spPr bwMode="auto">
          <a:xfrm>
            <a:off x="1033959" y="3284984"/>
            <a:ext cx="2745945" cy="2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1689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Problem inputs</a:t>
            </a:r>
            <a:endParaRPr lang="en-US" altLang="zh-CN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39552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1033959" y="2086313"/>
            <a:ext cx="3225242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1689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Problem Constant</a:t>
            </a:r>
            <a:endParaRPr lang="en-US" altLang="zh-CN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1033959" y="4374651"/>
            <a:ext cx="2965555" cy="2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1689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Problem outputs</a:t>
            </a:r>
            <a:endParaRPr lang="en-US" altLang="zh-CN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033959" y="5401364"/>
            <a:ext cx="3726982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1689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Formulas or relations</a:t>
            </a:r>
            <a:endParaRPr lang="en-US" altLang="zh-CN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1485242" y="2439669"/>
            <a:ext cx="5447004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  <a:buClr>
                <a:schemeClr val="accent6"/>
              </a:buClr>
            </a:pPr>
            <a:r>
              <a:rPr lang="en-US" altLang="zh-CN" sz="2400" dirty="0" err="1" smtClean="0">
                <a:solidFill>
                  <a:srgbClr val="7030A0"/>
                </a:solidFill>
                <a:latin typeface="+mj-lt"/>
              </a:rPr>
              <a:t>Overdraft_Limit</a:t>
            </a:r>
            <a:r>
              <a:rPr lang="en-US" altLang="zh-CN" sz="2400" dirty="0" smtClean="0">
                <a:solidFill>
                  <a:srgbClr val="7030A0"/>
                </a:solidFill>
                <a:latin typeface="+mj-lt"/>
              </a:rPr>
              <a:t> :constant Integer := -50;</a:t>
            </a:r>
            <a:endParaRPr lang="en-US" altLang="zh-CN" sz="2400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1489211" y="2853096"/>
            <a:ext cx="3616375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  <a:buClr>
                <a:schemeClr val="accent6"/>
              </a:buClr>
            </a:pPr>
            <a:r>
              <a:rPr lang="en-US" altLang="zh-CN" sz="2400" dirty="0" smtClean="0">
                <a:solidFill>
                  <a:srgbClr val="7030A0"/>
                </a:solidFill>
                <a:latin typeface="+mj-lt"/>
              </a:rPr>
              <a:t>Zero: constant Integer :=0;</a:t>
            </a:r>
            <a:endParaRPr lang="en-US" altLang="zh-CN" sz="2400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1539668" y="3597881"/>
            <a:ext cx="4246355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  <a:buClr>
                <a:schemeClr val="accent6"/>
              </a:buClr>
            </a:pPr>
            <a:r>
              <a:rPr lang="en-US" altLang="zh-CN" sz="2400" dirty="0" smtClean="0">
                <a:solidFill>
                  <a:srgbClr val="7030A0"/>
                </a:solidFill>
                <a:latin typeface="+mj-lt"/>
              </a:rPr>
              <a:t>Balance   --balance on account</a:t>
            </a:r>
            <a:endParaRPr lang="en-US" altLang="zh-CN" sz="2400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2" name="文本框 7"/>
          <p:cNvSpPr txBox="1">
            <a:spLocks noChangeArrowheads="1"/>
          </p:cNvSpPr>
          <p:nvPr/>
        </p:nvSpPr>
        <p:spPr bwMode="auto">
          <a:xfrm>
            <a:off x="1539668" y="4857226"/>
            <a:ext cx="6081793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  <a:buClr>
                <a:schemeClr val="accent6"/>
              </a:buClr>
            </a:pPr>
            <a:r>
              <a:rPr lang="en-US" altLang="zh-CN" sz="2400" dirty="0" err="1" smtClean="0">
                <a:solidFill>
                  <a:srgbClr val="7030A0"/>
                </a:solidFill>
                <a:latin typeface="+mj-lt"/>
              </a:rPr>
              <a:t>Resulting_balance</a:t>
            </a:r>
            <a:r>
              <a:rPr lang="en-US" altLang="zh-CN" sz="2400" dirty="0" smtClean="0">
                <a:solidFill>
                  <a:srgbClr val="7030A0"/>
                </a:solidFill>
                <a:latin typeface="+mj-lt"/>
              </a:rPr>
              <a:t>- Balance after withdrawal</a:t>
            </a:r>
            <a:endParaRPr lang="en-US" altLang="zh-CN" sz="2400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1559463" y="3986266"/>
            <a:ext cx="6929782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  <a:buClr>
                <a:schemeClr val="accent6"/>
              </a:buClr>
            </a:pPr>
            <a:r>
              <a:rPr lang="en-US" altLang="zh-CN" sz="2400" dirty="0" smtClean="0">
                <a:solidFill>
                  <a:srgbClr val="7030A0"/>
                </a:solidFill>
                <a:latin typeface="+mj-lt"/>
              </a:rPr>
              <a:t>Withdrawal   -- amount to withdrawal from account </a:t>
            </a:r>
            <a:endParaRPr lang="en-US" altLang="zh-CN" sz="2400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1563297" y="5803280"/>
            <a:ext cx="5568832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  <a:buClr>
                <a:schemeClr val="accent6"/>
              </a:buClr>
            </a:pPr>
            <a:r>
              <a:rPr lang="en-US" altLang="zh-CN" sz="2400" dirty="0" err="1" smtClean="0">
                <a:solidFill>
                  <a:srgbClr val="7030A0"/>
                </a:solidFill>
                <a:latin typeface="+mj-lt"/>
              </a:rPr>
              <a:t>Resulting_balance</a:t>
            </a:r>
            <a:r>
              <a:rPr lang="en-US" altLang="zh-CN" sz="2400" dirty="0" smtClean="0">
                <a:solidFill>
                  <a:srgbClr val="7030A0"/>
                </a:solidFill>
                <a:latin typeface="+mj-lt"/>
              </a:rPr>
              <a:t>- Balance - withdrawal</a:t>
            </a:r>
            <a:endParaRPr lang="en-US" altLang="zh-CN" sz="2400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05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6" name="文本框 7"/>
          <p:cNvSpPr txBox="1">
            <a:spLocks noChangeArrowheads="1"/>
          </p:cNvSpPr>
          <p:nvPr/>
        </p:nvSpPr>
        <p:spPr bwMode="auto">
          <a:xfrm>
            <a:off x="971600" y="1790965"/>
            <a:ext cx="7704856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Get balance and withdrawal</a:t>
            </a:r>
          </a:p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dirty="0" smtClean="0">
                <a:solidFill>
                  <a:srgbClr val="0033CC"/>
                </a:solidFill>
                <a:latin typeface="+mj-lt"/>
              </a:rPr>
              <a:t>Get balance / Get withdrawal</a:t>
            </a:r>
          </a:p>
          <a:p>
            <a:pPr marL="342900" indent="-3429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Calculate resulting balance</a:t>
            </a:r>
          </a:p>
          <a:p>
            <a:pPr eaLnBrk="1" hangingPunct="1"/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dirty="0" smtClean="0">
                <a:solidFill>
                  <a:srgbClr val="0033CC"/>
                </a:solidFill>
                <a:latin typeface="+mj-lt"/>
              </a:rPr>
              <a:t> New balance = old balance – withdrawal</a:t>
            </a:r>
          </a:p>
          <a:p>
            <a:pPr marL="342900" indent="-3429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If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new balance is &gt;= zero, then</a:t>
            </a:r>
          </a:p>
          <a:p>
            <a:pPr eaLnBrk="1" hangingPunct="1"/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dirty="0" smtClean="0">
                <a:solidFill>
                  <a:srgbClr val="0033CC"/>
                </a:solidFill>
                <a:latin typeface="+mj-lt"/>
              </a:rPr>
              <a:t>Indicate transaction accepted</a:t>
            </a:r>
          </a:p>
          <a:p>
            <a:pPr eaLnBrk="1" hangingPunct="1">
              <a:buClr>
                <a:schemeClr val="accent6"/>
              </a:buClr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else if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new balance between zero and overdraft limit</a:t>
            </a:r>
          </a:p>
          <a:p>
            <a:pPr eaLnBrk="1" hangingPunct="1"/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	I</a:t>
            </a:r>
            <a:r>
              <a:rPr lang="en-US" altLang="zh-CN" sz="2400" dirty="0" smtClean="0">
                <a:solidFill>
                  <a:srgbClr val="0033CC"/>
                </a:solidFill>
                <a:latin typeface="+mj-lt"/>
              </a:rPr>
              <a:t>ndicate overdraft is used</a:t>
            </a:r>
          </a:p>
          <a:p>
            <a:pPr eaLnBrk="1" hangingPunct="1">
              <a:buClr>
                <a:schemeClr val="accent6"/>
              </a:buClr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else</a:t>
            </a:r>
          </a:p>
          <a:p>
            <a:pPr eaLnBrk="1" hangingPunct="1"/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dirty="0" smtClean="0">
                <a:solidFill>
                  <a:srgbClr val="0033CC"/>
                </a:solidFill>
                <a:latin typeface="+mj-lt"/>
              </a:rPr>
              <a:t>Indicate transaction rejected </a:t>
            </a:r>
            <a:endParaRPr lang="zh-CN" altLang="en-US" sz="2400" dirty="0">
              <a:solidFill>
                <a:srgbClr val="0033CC"/>
              </a:solidFill>
              <a:latin typeface="+mj-lt"/>
            </a:endParaRPr>
          </a:p>
        </p:txBody>
      </p:sp>
      <p:sp>
        <p:nvSpPr>
          <p:cNvPr id="7" name="文本框 5"/>
          <p:cNvSpPr txBox="1">
            <a:spLocks noChangeArrowheads="1"/>
          </p:cNvSpPr>
          <p:nvPr/>
        </p:nvSpPr>
        <p:spPr bwMode="auto">
          <a:xfrm>
            <a:off x="608314" y="1484784"/>
            <a:ext cx="2192908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Algorithm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088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258730"/>
              </p:ext>
            </p:extLst>
          </p:nvPr>
        </p:nvGraphicFramePr>
        <p:xfrm>
          <a:off x="3203848" y="3951239"/>
          <a:ext cx="4104456" cy="186545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52228"/>
                <a:gridCol w="2052228"/>
              </a:tblGrid>
              <a:tr h="464328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F or F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F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64328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F or T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T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64328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T or F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F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72474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T or T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T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073959"/>
              </p:ext>
            </p:extLst>
          </p:nvPr>
        </p:nvGraphicFramePr>
        <p:xfrm>
          <a:off x="3236324" y="1988840"/>
          <a:ext cx="4071980" cy="1450092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2147044"/>
                <a:gridCol w="1924936"/>
              </a:tblGrid>
              <a:tr h="720080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NOT(TRUE)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FALSE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730012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NOT(FALSE)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TRUE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0453" name="文本框 6"/>
          <p:cNvSpPr txBox="1">
            <a:spLocks noChangeArrowheads="1"/>
          </p:cNvSpPr>
          <p:nvPr/>
        </p:nvSpPr>
        <p:spPr bwMode="auto">
          <a:xfrm>
            <a:off x="539552" y="1452691"/>
            <a:ext cx="46769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Conditions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23110" y="4653136"/>
            <a:ext cx="576294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eaLnBrk="1" fontAlgn="auto" hangingPunct="1">
              <a:lnSpc>
                <a:spcPts val="27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OR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39552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23110" y="2492896"/>
            <a:ext cx="920698" cy="2564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NOT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448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72547"/>
              </p:ext>
            </p:extLst>
          </p:nvPr>
        </p:nvGraphicFramePr>
        <p:xfrm>
          <a:off x="3102789" y="4083822"/>
          <a:ext cx="3437656" cy="186545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18828"/>
                <a:gridCol w="1718828"/>
              </a:tblGrid>
              <a:tr h="464328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F </a:t>
                      </a:r>
                      <a:r>
                        <a:rPr lang="en-US" altLang="zh-CN" sz="2200" dirty="0" err="1" smtClean="0"/>
                        <a:t>xor</a:t>
                      </a:r>
                      <a:r>
                        <a:rPr lang="en-US" altLang="zh-CN" sz="2200" dirty="0" smtClean="0"/>
                        <a:t> F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F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64328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F xor T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T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72474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T </a:t>
                      </a:r>
                      <a:r>
                        <a:rPr lang="en-US" altLang="zh-CN" sz="2200" dirty="0" err="1" smtClean="0"/>
                        <a:t>xor</a:t>
                      </a:r>
                      <a:r>
                        <a:rPr lang="en-US" altLang="zh-CN" sz="2200" dirty="0" smtClean="0"/>
                        <a:t> F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T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64328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T xor T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F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071568"/>
              </p:ext>
            </p:extLst>
          </p:nvPr>
        </p:nvGraphicFramePr>
        <p:xfrm>
          <a:off x="3084713" y="2139549"/>
          <a:ext cx="3437655" cy="173511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75850"/>
                <a:gridCol w="1661805"/>
              </a:tblGrid>
              <a:tr h="456182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F and F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F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23597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F and T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F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31743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T and F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F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23597"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smtClean="0"/>
                        <a:t>T and T</a:t>
                      </a:r>
                      <a:endParaRPr lang="zh-CN" altLang="en-US" sz="2200" b="0" i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39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200" dirty="0" smtClean="0"/>
                        <a:t>T</a:t>
                      </a:r>
                      <a:endParaRPr lang="zh-CN" altLang="en-US" sz="2200" b="0" i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841512" y="4659886"/>
            <a:ext cx="589905" cy="4616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eaLnBrk="1" fontAlgn="auto" hangingPunct="1">
              <a:lnSpc>
                <a:spcPts val="271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XOR</a:t>
            </a:r>
            <a:endParaRPr lang="zh-CN" altLang="en-US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29647" y="2712909"/>
            <a:ext cx="605935" cy="25795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AND</a:t>
            </a:r>
            <a:endParaRPr lang="en-US" altLang="zh-CN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539552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539552" y="1452691"/>
            <a:ext cx="46769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Conditions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83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文本框 6"/>
          <p:cNvSpPr txBox="1">
            <a:spLocks noChangeArrowheads="1"/>
          </p:cNvSpPr>
          <p:nvPr/>
        </p:nvSpPr>
        <p:spPr bwMode="auto">
          <a:xfrm>
            <a:off x="1403648" y="2379172"/>
            <a:ext cx="7045198" cy="166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16"/>
              </a:lnSpc>
            </a:pP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(age &lt; 18) </a:t>
            </a: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or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(sex = ‘F’)</a:t>
            </a:r>
          </a:p>
          <a:p>
            <a:pPr eaLnBrk="1" hangingPunct="1">
              <a:lnSpc>
                <a:spcPts val="855"/>
              </a:lnSpc>
            </a:pPr>
            <a:endParaRPr lang="en-US" altLang="zh-CN" sz="28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865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not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((age &gt;= 18) </a:t>
            </a: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and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(sex = ‘M’))</a:t>
            </a:r>
          </a:p>
          <a:p>
            <a:pPr eaLnBrk="1" hangingPunct="1">
              <a:lnSpc>
                <a:spcPts val="855"/>
              </a:lnSpc>
            </a:pPr>
            <a:endParaRPr lang="en-US" altLang="zh-CN" sz="28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801"/>
              </a:lnSpc>
            </a:pP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((age &gt;= 55) </a:t>
            </a: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and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(sex = 'F')) </a:t>
            </a: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or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((age &gt;= 60)</a:t>
            </a:r>
          </a:p>
          <a:p>
            <a:pPr eaLnBrk="1" hangingPunct="1">
              <a:lnSpc>
                <a:spcPts val="3079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and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(sex = 'M'))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1524699"/>
            <a:ext cx="46769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Conditions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438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文本框 4"/>
          <p:cNvSpPr txBox="1">
            <a:spLocks noChangeArrowheads="1"/>
          </p:cNvSpPr>
          <p:nvPr/>
        </p:nvSpPr>
        <p:spPr bwMode="auto">
          <a:xfrm>
            <a:off x="578847" y="1576367"/>
            <a:ext cx="3399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Case Statement</a:t>
            </a:r>
            <a:endParaRPr lang="zh-CN" altLang="en-US" dirty="0"/>
          </a:p>
        </p:txBody>
      </p:sp>
      <p:sp>
        <p:nvSpPr>
          <p:cNvPr id="124935" name="文本框 6"/>
          <p:cNvSpPr txBox="1">
            <a:spLocks noChangeArrowheads="1"/>
          </p:cNvSpPr>
          <p:nvPr/>
        </p:nvSpPr>
        <p:spPr bwMode="auto">
          <a:xfrm>
            <a:off x="1130265" y="2071689"/>
            <a:ext cx="61206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  <a:tabLst>
                <a:tab pos="342900" algn="l"/>
              </a:tabLst>
              <a:defRPr sz="2400">
                <a:solidFill>
                  <a:srgbClr val="000000"/>
                </a:solidFill>
                <a:latin typeface="+mj-lt"/>
              </a:defRPr>
            </a:lvl1pPr>
            <a:lvl2pPr marL="742950" indent="-285750">
              <a:tabLst>
                <a:tab pos="342900" algn="l"/>
              </a:tabLst>
              <a:defRPr>
                <a:latin typeface="Calibri" panose="020F0502020204030204" pitchFamily="34" charset="0"/>
              </a:defRPr>
            </a:lvl2pPr>
            <a:lvl3pPr marL="1143000" indent="-228600">
              <a:tabLst>
                <a:tab pos="342900" algn="l"/>
              </a:tabLst>
              <a:defRPr>
                <a:latin typeface="Calibri" panose="020F0502020204030204" pitchFamily="34" charset="0"/>
              </a:defRPr>
            </a:lvl3pPr>
            <a:lvl4pPr marL="1600200" indent="-228600">
              <a:tabLst>
                <a:tab pos="342900" algn="l"/>
              </a:tabLst>
              <a:defRPr>
                <a:latin typeface="Calibri" panose="020F0502020204030204" pitchFamily="34" charset="0"/>
              </a:defRPr>
            </a:lvl4pPr>
            <a:lvl5pPr marL="2057400" indent="-228600">
              <a:tabLst>
                <a:tab pos="342900" algn="l"/>
              </a:tabLst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sz="2800" dirty="0"/>
              <a:t>Used for multiple selections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475655" y="2694313"/>
            <a:ext cx="2969927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Alternative to multiple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if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Used when we can explicitly list all alternatives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for one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selector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620688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64893" y="2690121"/>
            <a:ext cx="4341872" cy="3316995"/>
            <a:chOff x="4161777" y="3993339"/>
            <a:chExt cx="4341872" cy="3316995"/>
          </a:xfrm>
        </p:grpSpPr>
        <p:sp>
          <p:nvSpPr>
            <p:cNvPr id="11" name="任意多边形 10"/>
            <p:cNvSpPr/>
            <p:nvPr/>
          </p:nvSpPr>
          <p:spPr>
            <a:xfrm>
              <a:off x="4251384" y="4319182"/>
              <a:ext cx="4219681" cy="2509000"/>
            </a:xfrm>
            <a:custGeom>
              <a:avLst/>
              <a:gdLst/>
              <a:ahLst/>
              <a:cxnLst/>
              <a:rect l="0" t="0" r="0" b="0"/>
              <a:pathLst>
                <a:path w="4933951" h="2933701">
                  <a:moveTo>
                    <a:pt x="0" y="0"/>
                  </a:moveTo>
                  <a:lnTo>
                    <a:pt x="0" y="2933700"/>
                  </a:lnTo>
                  <a:lnTo>
                    <a:pt x="4933950" y="2933700"/>
                  </a:lnTo>
                  <a:lnTo>
                    <a:pt x="4933950" y="0"/>
                  </a:lnTo>
                  <a:close/>
                </a:path>
              </a:pathLst>
            </a:custGeom>
            <a:solidFill>
              <a:srgbClr val="FFCC99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283968" y="4306365"/>
              <a:ext cx="4219681" cy="2509000"/>
            </a:xfrm>
            <a:custGeom>
              <a:avLst/>
              <a:gdLst/>
              <a:ahLst/>
              <a:cxnLst/>
              <a:rect l="0" t="0" r="0" b="0"/>
              <a:pathLst>
                <a:path w="4933951" h="2933701">
                  <a:moveTo>
                    <a:pt x="0" y="0"/>
                  </a:moveTo>
                  <a:lnTo>
                    <a:pt x="0" y="2933700"/>
                  </a:lnTo>
                  <a:lnTo>
                    <a:pt x="4933950" y="2933700"/>
                  </a:lnTo>
                  <a:lnTo>
                    <a:pt x="49339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161777" y="3993339"/>
              <a:ext cx="1530868" cy="205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6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68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statement_before;</a:t>
              </a:r>
              <a:endParaRPr lang="zh-CN" altLang="en-US" sz="1668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161777" y="7105150"/>
              <a:ext cx="1375377" cy="205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6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68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statement_after;</a:t>
              </a:r>
              <a:endParaRPr lang="zh-CN" altLang="en-US" sz="1668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340991" y="4473959"/>
              <a:ext cx="1292020" cy="205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62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68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case </a:t>
              </a:r>
              <a:r>
                <a:rPr lang="en-US" altLang="zh-CN" sz="1668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selector </a:t>
              </a:r>
              <a:r>
                <a:rPr lang="en-US" altLang="zh-CN" sz="1668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is</a:t>
              </a:r>
              <a:endParaRPr lang="zh-CN" altLang="en-US" sz="1668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123017" y="4721057"/>
              <a:ext cx="1878719" cy="21800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679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68" b="1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when </a:t>
              </a:r>
              <a:r>
                <a:rPr lang="en-US" altLang="zh-CN" sz="1668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value_list_1 =&gt;</a:t>
              </a:r>
              <a:endParaRPr lang="zh-CN" altLang="en-US" sz="1668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96897" y="4995309"/>
              <a:ext cx="1317668" cy="205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6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68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statement(s)_1;</a:t>
              </a:r>
              <a:endParaRPr lang="zh-CN" altLang="en-US" sz="1668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123017" y="5242407"/>
              <a:ext cx="1878719" cy="21800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679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68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when </a:t>
              </a:r>
              <a:r>
                <a:rPr lang="en-US" altLang="zh-CN" sz="1668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value_list_2 =&gt;</a:t>
              </a:r>
              <a:endParaRPr lang="zh-CN" altLang="en-US" sz="1668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896897" y="5516660"/>
              <a:ext cx="1317668" cy="205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6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68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statement(s)_2;</a:t>
              </a:r>
              <a:endParaRPr lang="zh-CN" altLang="en-US" sz="1668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123017" y="5777335"/>
              <a:ext cx="213200" cy="205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6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68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…</a:t>
              </a:r>
              <a:endParaRPr lang="zh-CN" altLang="en-US" sz="1668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123017" y="6024434"/>
              <a:ext cx="2106987" cy="4744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679"/>
                </a:lnSpc>
                <a:spcBef>
                  <a:spcPts val="0"/>
                </a:spcBef>
                <a:spcAft>
                  <a:spcPts val="0"/>
                </a:spcAft>
                <a:tabLst>
                  <a:tab pos="781995" algn="l"/>
                </a:tabLst>
                <a:defRPr/>
              </a:pPr>
              <a:r>
                <a:rPr lang="en-US" altLang="zh-CN" sz="1668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when </a:t>
              </a:r>
              <a:r>
                <a:rPr lang="en-US" altLang="zh-CN" sz="1668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others =&gt;</a:t>
              </a:r>
            </a:p>
            <a:p>
              <a:pPr eaLnBrk="1" fontAlgn="auto" hangingPunct="1">
                <a:lnSpc>
                  <a:spcPts val="1988"/>
                </a:lnSpc>
                <a:spcBef>
                  <a:spcPts val="0"/>
                </a:spcBef>
                <a:spcAft>
                  <a:spcPts val="0"/>
                </a:spcAft>
                <a:tabLst>
                  <a:tab pos="781995" algn="l"/>
                </a:tabLst>
                <a:defRPr/>
              </a:pPr>
              <a:r>
                <a:rPr lang="en-US" altLang="zh-CN" sz="1668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	statement(s)_n;</a:t>
              </a:r>
              <a:endParaRPr lang="zh-CN" altLang="en-US" sz="1668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340991" y="6543069"/>
              <a:ext cx="876843" cy="2051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62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68" b="1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end case </a:t>
              </a:r>
              <a:r>
                <a:rPr lang="en-US" altLang="zh-CN" sz="1668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</a:rPr>
                <a:t>;</a:t>
              </a:r>
              <a:endParaRPr lang="zh-CN" altLang="en-US" sz="1668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918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3" name="文本框 6"/>
          <p:cNvSpPr txBox="1">
            <a:spLocks noChangeArrowheads="1"/>
          </p:cNvSpPr>
          <p:nvPr/>
        </p:nvSpPr>
        <p:spPr bwMode="auto">
          <a:xfrm>
            <a:off x="1043608" y="2067744"/>
            <a:ext cx="7488832" cy="78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Variable or expression resulting in a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discrete value</a:t>
            </a: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marL="457200" indent="-457200" eaLnBrk="1" hangingPunct="1">
              <a:lnSpc>
                <a:spcPts val="85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marL="457200" indent="-457200" eaLnBrk="1" hangingPunct="1">
              <a:lnSpc>
                <a:spcPts val="2801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Selector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value_list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may be: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8506" y="3167621"/>
            <a:ext cx="5684505" cy="151323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 single constant value, e.g., ‘a’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 series of alternatives, e.g., ‘a’ | ‘b’ | ‘c’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 range of values e.g., ‘a’ .. ‘z’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Or any combination of the above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506839" y="1432351"/>
            <a:ext cx="3399970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Selectors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539552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28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文本框 4"/>
          <p:cNvSpPr txBox="1">
            <a:spLocks noChangeArrowheads="1"/>
          </p:cNvSpPr>
          <p:nvPr/>
        </p:nvSpPr>
        <p:spPr bwMode="auto">
          <a:xfrm>
            <a:off x="539552" y="1494678"/>
            <a:ext cx="74168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Restrictions  on </a:t>
            </a:r>
            <a:r>
              <a:rPr lang="en-US" altLang="zh-CN" dirty="0" smtClean="0"/>
              <a:t>Case Statements</a:t>
            </a:r>
            <a:endParaRPr lang="zh-CN" altLang="en-US" dirty="0"/>
          </a:p>
        </p:txBody>
      </p:sp>
      <p:sp>
        <p:nvSpPr>
          <p:cNvPr id="128007" name="文本框 6"/>
          <p:cNvSpPr txBox="1">
            <a:spLocks noChangeArrowheads="1"/>
          </p:cNvSpPr>
          <p:nvPr/>
        </p:nvSpPr>
        <p:spPr bwMode="auto">
          <a:xfrm>
            <a:off x="1043608" y="2117982"/>
            <a:ext cx="708007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</a:rPr>
              <a:t>A particular value may only occur once in </a:t>
            </a:r>
            <a:r>
              <a:rPr lang="en-US" altLang="zh-CN" dirty="0" smtClean="0">
                <a:latin typeface="+mn-lt"/>
              </a:rPr>
              <a:t>a case statement</a:t>
            </a:r>
            <a:endParaRPr lang="en-US" altLang="zh-CN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+mn-lt"/>
              </a:rPr>
              <a:t>All possible values of the selector must </a:t>
            </a:r>
            <a:r>
              <a:rPr lang="en-US" altLang="zh-CN" dirty="0" smtClean="0">
                <a:latin typeface="+mn-lt"/>
              </a:rPr>
              <a:t>be supplied</a:t>
            </a:r>
            <a:r>
              <a:rPr lang="en-US" altLang="zh-CN" dirty="0">
                <a:latin typeface="+mn-lt"/>
              </a:rPr>
              <a:t>, either explicitly or using </a:t>
            </a:r>
            <a:r>
              <a:rPr lang="en-US" altLang="zh-CN" dirty="0" smtClean="0">
                <a:solidFill>
                  <a:srgbClr val="7030A0"/>
                </a:solidFill>
                <a:latin typeface="+mn-lt"/>
              </a:rPr>
              <a:t>when others</a:t>
            </a:r>
            <a:r>
              <a:rPr lang="en-US" altLang="zh-CN" dirty="0" smtClean="0">
                <a:latin typeface="+mn-lt"/>
              </a:rPr>
              <a:t>.</a:t>
            </a:r>
            <a:endParaRPr lang="en-US" altLang="zh-CN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7030A0"/>
                </a:solidFill>
                <a:latin typeface="+mn-lt"/>
              </a:rPr>
              <a:t>when others </a:t>
            </a:r>
            <a:r>
              <a:rPr lang="en-US" altLang="zh-CN" dirty="0">
                <a:latin typeface="+mn-lt"/>
              </a:rPr>
              <a:t>indicates the action </a:t>
            </a:r>
            <a:r>
              <a:rPr lang="en-US" altLang="zh-CN" dirty="0">
                <a:solidFill>
                  <a:srgbClr val="7030A0"/>
                </a:solidFill>
                <a:latin typeface="+mn-lt"/>
              </a:rPr>
              <a:t>when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dirty="0" smtClean="0">
                <a:latin typeface="+mn-lt"/>
              </a:rPr>
              <a:t>none of </a:t>
            </a:r>
            <a:r>
              <a:rPr lang="en-US" altLang="zh-CN" dirty="0">
                <a:latin typeface="+mn-lt"/>
              </a:rPr>
              <a:t>the listed </a:t>
            </a:r>
            <a:r>
              <a:rPr lang="en-US" altLang="zh-CN" dirty="0">
                <a:solidFill>
                  <a:srgbClr val="7030A0"/>
                </a:solidFill>
                <a:latin typeface="+mn-lt"/>
              </a:rPr>
              <a:t>when</a:t>
            </a:r>
            <a:r>
              <a:rPr lang="en-US" altLang="zh-CN" dirty="0">
                <a:latin typeface="+mn-lt"/>
              </a:rPr>
              <a:t> alternatives are matched</a:t>
            </a:r>
            <a:endParaRPr lang="zh-CN" altLang="en-US" dirty="0">
              <a:latin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8469" y="4341723"/>
            <a:ext cx="5438989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000" dirty="0"/>
              <a:t>it must be the last </a:t>
            </a:r>
            <a:r>
              <a:rPr lang="en-US" altLang="zh-CN" sz="2000" dirty="0" smtClean="0"/>
              <a:t>alternative</a:t>
            </a: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en-US" altLang="zh-CN" sz="2000" dirty="0"/>
              <a:t>to specify no action, use the "null;" statement</a:t>
            </a:r>
            <a:endParaRPr lang="zh-CN" altLang="en-US" sz="2000" dirty="0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39552" y="620688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02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1" name="文本框 6"/>
          <p:cNvSpPr txBox="1">
            <a:spLocks noChangeArrowheads="1"/>
          </p:cNvSpPr>
          <p:nvPr/>
        </p:nvSpPr>
        <p:spPr bwMode="auto">
          <a:xfrm>
            <a:off x="550303" y="1528737"/>
            <a:ext cx="14186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Case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61243" y="1960964"/>
            <a:ext cx="701634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Table of values and </a:t>
            </a:r>
            <a:r>
              <a:rPr lang="en-US" altLang="zh-CN" dirty="0" smtClean="0"/>
              <a:t>actions</a:t>
            </a:r>
            <a:endParaRPr lang="en-US" altLang="zh-CN" dirty="0"/>
          </a:p>
          <a:p>
            <a:r>
              <a:rPr lang="en-US" altLang="zh-CN" dirty="0"/>
              <a:t>Easy to operate specify range of selector </a:t>
            </a:r>
            <a:r>
              <a:rPr lang="en-US" altLang="zh-CN" dirty="0" smtClean="0"/>
              <a:t>values</a:t>
            </a:r>
            <a:endParaRPr lang="en-US" altLang="zh-CN" dirty="0"/>
          </a:p>
          <a:p>
            <a:r>
              <a:rPr lang="en-US" altLang="zh-CN" dirty="0"/>
              <a:t>Easy to specify alternative selector values</a:t>
            </a:r>
            <a:endParaRPr lang="zh-CN" altLang="en-US" dirty="0"/>
          </a:p>
        </p:txBody>
      </p:sp>
      <p:sp>
        <p:nvSpPr>
          <p:cNvPr id="129035" name="文本框 10"/>
          <p:cNvSpPr txBox="1">
            <a:spLocks noChangeArrowheads="1"/>
          </p:cNvSpPr>
          <p:nvPr/>
        </p:nvSpPr>
        <p:spPr bwMode="auto">
          <a:xfrm>
            <a:off x="539552" y="3429000"/>
            <a:ext cx="2192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Multiple if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216800" y="3829968"/>
            <a:ext cx="59920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n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Sequence of decisions and </a:t>
            </a:r>
            <a:r>
              <a:rPr lang="en-US" altLang="zh-CN" dirty="0" smtClean="0"/>
              <a:t>actions</a:t>
            </a:r>
            <a:endParaRPr lang="en-US" altLang="zh-CN" dirty="0"/>
          </a:p>
          <a:p>
            <a:r>
              <a:rPr lang="en-US" altLang="zh-CN" dirty="0"/>
              <a:t>Used when cannot specify range directly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589497" y="4708860"/>
            <a:ext cx="5246629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 sz="20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Selector is not </a:t>
            </a:r>
            <a:r>
              <a:rPr lang="en-US" altLang="zh-CN" dirty="0" smtClean="0"/>
              <a:t>discrete</a:t>
            </a:r>
            <a:endParaRPr lang="en-US" altLang="zh-CN" dirty="0"/>
          </a:p>
          <a:p>
            <a:r>
              <a:rPr lang="en-US" altLang="zh-CN" dirty="0"/>
              <a:t>Choice depends on more than one selector</a:t>
            </a:r>
            <a:endParaRPr lang="zh-CN" altLang="en-US" dirty="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539552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319669" y="3726396"/>
            <a:ext cx="2639337" cy="1718828"/>
          </a:xfrm>
          <a:custGeom>
            <a:avLst/>
            <a:gdLst/>
            <a:ahLst/>
            <a:cxnLst/>
            <a:rect l="0" t="0" r="0" b="0"/>
            <a:pathLst>
              <a:path w="3086101" h="2009776">
                <a:moveTo>
                  <a:pt x="0" y="0"/>
                </a:moveTo>
                <a:lnTo>
                  <a:pt x="0" y="2009775"/>
                </a:lnTo>
                <a:lnTo>
                  <a:pt x="3086100" y="2009775"/>
                </a:lnTo>
                <a:lnTo>
                  <a:pt x="308610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latin typeface="+mj-lt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319669" y="3726396"/>
            <a:ext cx="2639337" cy="1718828"/>
          </a:xfrm>
          <a:custGeom>
            <a:avLst/>
            <a:gdLst/>
            <a:ahLst/>
            <a:cxnLst/>
            <a:rect l="0" t="0" r="0" b="0"/>
            <a:pathLst>
              <a:path w="3086101" h="2009776">
                <a:moveTo>
                  <a:pt x="0" y="0"/>
                </a:moveTo>
                <a:lnTo>
                  <a:pt x="0" y="2009775"/>
                </a:lnTo>
                <a:lnTo>
                  <a:pt x="3086100" y="2009775"/>
                </a:lnTo>
                <a:lnTo>
                  <a:pt x="308610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latin typeface="+mj-lt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5123899" y="3726396"/>
            <a:ext cx="2631191" cy="1718828"/>
          </a:xfrm>
          <a:custGeom>
            <a:avLst/>
            <a:gdLst/>
            <a:ahLst/>
            <a:cxnLst/>
            <a:rect l="0" t="0" r="0" b="0"/>
            <a:pathLst>
              <a:path w="3076576" h="2009776">
                <a:moveTo>
                  <a:pt x="0" y="0"/>
                </a:moveTo>
                <a:lnTo>
                  <a:pt x="0" y="2009775"/>
                </a:lnTo>
                <a:lnTo>
                  <a:pt x="3076575" y="2009775"/>
                </a:lnTo>
                <a:lnTo>
                  <a:pt x="3076575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latin typeface="+mj-lt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5123899" y="3726396"/>
            <a:ext cx="2631191" cy="1718828"/>
          </a:xfrm>
          <a:custGeom>
            <a:avLst/>
            <a:gdLst/>
            <a:ahLst/>
            <a:cxnLst/>
            <a:rect l="0" t="0" r="0" b="0"/>
            <a:pathLst>
              <a:path w="3076576" h="2009776">
                <a:moveTo>
                  <a:pt x="0" y="0"/>
                </a:moveTo>
                <a:lnTo>
                  <a:pt x="0" y="2009775"/>
                </a:lnTo>
                <a:lnTo>
                  <a:pt x="3076575" y="2009775"/>
                </a:lnTo>
                <a:lnTo>
                  <a:pt x="3076575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latin typeface="+mj-lt"/>
            </a:endParaRPr>
          </a:p>
        </p:txBody>
      </p:sp>
      <p:sp>
        <p:nvSpPr>
          <p:cNvPr id="130057" name="文本框 8"/>
          <p:cNvSpPr txBox="1">
            <a:spLocks noChangeArrowheads="1"/>
          </p:cNvSpPr>
          <p:nvPr/>
        </p:nvSpPr>
        <p:spPr bwMode="auto">
          <a:xfrm>
            <a:off x="608878" y="1335909"/>
            <a:ext cx="2648161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Exercise</a:t>
            </a:r>
            <a:endParaRPr lang="zh-CN" altLang="en-US" dirty="0"/>
          </a:p>
        </p:txBody>
      </p:sp>
      <p:sp>
        <p:nvSpPr>
          <p:cNvPr id="130059" name="文本框 10"/>
          <p:cNvSpPr txBox="1">
            <a:spLocks noChangeArrowheads="1"/>
          </p:cNvSpPr>
          <p:nvPr/>
        </p:nvSpPr>
        <p:spPr bwMode="auto">
          <a:xfrm>
            <a:off x="1319669" y="1806796"/>
            <a:ext cx="663670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Explain the difference between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the statements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on the left and the statements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on the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right below. For each of them, what is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the final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value of X if the initial value of X is 3?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17423" y="4003364"/>
            <a:ext cx="2051844" cy="126957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628"/>
              </a:lnSpc>
              <a:spcBef>
                <a:spcPts val="0"/>
              </a:spcBef>
              <a:spcAft>
                <a:spcPts val="0"/>
              </a:spcAft>
              <a:tabLst>
                <a:tab pos="781995" algn="l"/>
              </a:tabLst>
              <a:defRPr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IF </a:t>
            </a:r>
            <a:r>
              <a:rPr lang="en-US" altLang="zh-CN">
                <a:solidFill>
                  <a:srgbClr val="000000"/>
                </a:solidFill>
                <a:latin typeface="+mj-lt"/>
                <a:ea typeface="+mn-ea"/>
              </a:rPr>
              <a:t>x &gt;= 0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THEN</a:t>
            </a:r>
          </a:p>
          <a:p>
            <a:pPr eaLnBrk="1" fontAlgn="auto" hangingPunct="1">
              <a:lnSpc>
                <a:spcPts val="2052"/>
              </a:lnSpc>
              <a:spcBef>
                <a:spcPts val="0"/>
              </a:spcBef>
              <a:spcAft>
                <a:spcPts val="0"/>
              </a:spcAft>
              <a:tabLst>
                <a:tab pos="781995" algn="l"/>
              </a:tabLst>
              <a:defRPr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+mj-lt"/>
                <a:ea typeface="+mn-ea"/>
              </a:rPr>
              <a:t>x := x + 1;</a:t>
            </a:r>
          </a:p>
          <a:p>
            <a:pPr eaLnBrk="1" fontAlgn="auto" hangingPunct="1">
              <a:lnSpc>
                <a:spcPts val="1988"/>
              </a:lnSpc>
              <a:spcBef>
                <a:spcPts val="0"/>
              </a:spcBef>
              <a:spcAft>
                <a:spcPts val="0"/>
              </a:spcAft>
              <a:tabLst>
                <a:tab pos="781995" algn="l"/>
              </a:tabLst>
              <a:defRPr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ELSIF </a:t>
            </a:r>
            <a:r>
              <a:rPr lang="en-US" altLang="zh-CN">
                <a:solidFill>
                  <a:srgbClr val="000000"/>
                </a:solidFill>
                <a:latin typeface="+mj-lt"/>
                <a:ea typeface="+mn-ea"/>
              </a:rPr>
              <a:t>x &gt;= 1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THEN</a:t>
            </a:r>
          </a:p>
          <a:p>
            <a:pPr eaLnBrk="1" fontAlgn="auto" hangingPunct="1">
              <a:lnSpc>
                <a:spcPts val="2052"/>
              </a:lnSpc>
              <a:spcBef>
                <a:spcPts val="0"/>
              </a:spcBef>
              <a:spcAft>
                <a:spcPts val="0"/>
              </a:spcAft>
              <a:tabLst>
                <a:tab pos="781995" algn="l"/>
              </a:tabLst>
              <a:defRPr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+mj-lt"/>
                <a:ea typeface="+mn-ea"/>
              </a:rPr>
              <a:t>x := x + 2;</a:t>
            </a:r>
          </a:p>
          <a:p>
            <a:pPr eaLnBrk="1" fontAlgn="auto" hangingPunct="1">
              <a:lnSpc>
                <a:spcPts val="2052"/>
              </a:lnSpc>
              <a:spcBef>
                <a:spcPts val="0"/>
              </a:spcBef>
              <a:spcAft>
                <a:spcPts val="0"/>
              </a:spcAft>
              <a:tabLst>
                <a:tab pos="781995" algn="l"/>
              </a:tabLst>
              <a:defRPr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END IF</a:t>
            </a:r>
            <a:r>
              <a:rPr lang="en-US" altLang="zh-CN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zh-CN" altLang="en-US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21652" y="3873027"/>
            <a:ext cx="1802416" cy="152605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628"/>
              </a:lnSpc>
              <a:spcBef>
                <a:spcPts val="0"/>
              </a:spcBef>
              <a:spcAft>
                <a:spcPts val="0"/>
              </a:spcAft>
              <a:tabLst>
                <a:tab pos="781995" algn="l"/>
              </a:tabLst>
              <a:defRPr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IF </a:t>
            </a:r>
            <a:r>
              <a:rPr lang="en-US" altLang="zh-CN">
                <a:solidFill>
                  <a:srgbClr val="000000"/>
                </a:solidFill>
                <a:latin typeface="+mj-lt"/>
                <a:ea typeface="+mn-ea"/>
              </a:rPr>
              <a:t>x &gt;= 0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THEN</a:t>
            </a:r>
          </a:p>
          <a:p>
            <a:pPr eaLnBrk="1" fontAlgn="auto" hangingPunct="1">
              <a:lnSpc>
                <a:spcPts val="2052"/>
              </a:lnSpc>
              <a:spcBef>
                <a:spcPts val="0"/>
              </a:spcBef>
              <a:spcAft>
                <a:spcPts val="0"/>
              </a:spcAft>
              <a:tabLst>
                <a:tab pos="781995" algn="l"/>
              </a:tabLst>
              <a:defRPr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+mj-lt"/>
                <a:ea typeface="+mn-ea"/>
              </a:rPr>
              <a:t>x := x + 1;</a:t>
            </a: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781995" algn="l"/>
              </a:tabLst>
              <a:defRPr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END IF</a:t>
            </a:r>
            <a:r>
              <a:rPr lang="en-US" altLang="zh-CN" sz="2000">
                <a:solidFill>
                  <a:srgbClr val="000000"/>
                </a:solidFill>
                <a:latin typeface="+mj-lt"/>
                <a:ea typeface="+mn-ea"/>
              </a:rPr>
              <a:t>;</a:t>
            </a:r>
          </a:p>
          <a:p>
            <a:pPr eaLnBrk="1" fontAlgn="auto" hangingPunct="1">
              <a:lnSpc>
                <a:spcPts val="2117"/>
              </a:lnSpc>
              <a:spcBef>
                <a:spcPts val="0"/>
              </a:spcBef>
              <a:spcAft>
                <a:spcPts val="0"/>
              </a:spcAft>
              <a:tabLst>
                <a:tab pos="781995" algn="l"/>
              </a:tabLst>
              <a:defRPr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IF </a:t>
            </a:r>
            <a:r>
              <a:rPr lang="en-US" altLang="zh-CN">
                <a:solidFill>
                  <a:srgbClr val="000000"/>
                </a:solidFill>
                <a:latin typeface="+mj-lt"/>
                <a:ea typeface="+mn-ea"/>
              </a:rPr>
              <a:t>x &gt;= 1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THEN</a:t>
            </a:r>
          </a:p>
          <a:p>
            <a:pPr eaLnBrk="1" fontAlgn="auto" hangingPunct="1">
              <a:lnSpc>
                <a:spcPts val="2052"/>
              </a:lnSpc>
              <a:spcBef>
                <a:spcPts val="0"/>
              </a:spcBef>
              <a:spcAft>
                <a:spcPts val="0"/>
              </a:spcAft>
              <a:tabLst>
                <a:tab pos="781995" algn="l"/>
              </a:tabLst>
              <a:defRPr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>
                <a:solidFill>
                  <a:srgbClr val="000000"/>
                </a:solidFill>
                <a:latin typeface="+mj-lt"/>
                <a:ea typeface="+mn-ea"/>
              </a:rPr>
              <a:t>x := x + 2;</a:t>
            </a:r>
          </a:p>
          <a:p>
            <a:pPr eaLnBrk="1" fontAlgn="auto" hangingPunct="1">
              <a:lnSpc>
                <a:spcPts val="2052"/>
              </a:lnSpc>
              <a:spcBef>
                <a:spcPts val="0"/>
              </a:spcBef>
              <a:spcAft>
                <a:spcPts val="0"/>
              </a:spcAft>
              <a:tabLst>
                <a:tab pos="781995" algn="l"/>
              </a:tabLst>
              <a:defRPr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+mn-ea"/>
              </a:rPr>
              <a:t>END IF</a:t>
            </a:r>
            <a:r>
              <a:rPr lang="en-US" altLang="zh-CN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zh-CN" altLang="en-US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611560" y="404664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974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7544" y="1340768"/>
            <a:ext cx="603508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A Simple Program: Hello World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67544" y="492448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66104" y="2636912"/>
            <a:ext cx="1251946" cy="64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965"/>
              </a:lnSpc>
            </a:pPr>
            <a:r>
              <a:rPr lang="en-US" altLang="zh-CN" sz="2400" dirty="0" err="1">
                <a:solidFill>
                  <a:srgbClr val="006633"/>
                </a:solidFill>
                <a:latin typeface="+mj-lt"/>
                <a:cs typeface="Sakkal Majalla" panose="02000000000000000000" pitchFamily="2" charset="-78"/>
              </a:rPr>
              <a:t>hello.adb</a:t>
            </a:r>
            <a:endParaRPr lang="zh-CN" altLang="en-US" sz="2400" dirty="0">
              <a:solidFill>
                <a:srgbClr val="006633"/>
              </a:solidFill>
              <a:latin typeface="+mj-lt"/>
              <a:cs typeface="Sakkal Majalla" panose="02000000000000000000" pitchFamily="2" charset="-78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3486506" y="1690764"/>
            <a:ext cx="1071904" cy="360040"/>
          </a:xfrm>
          <a:prstGeom prst="wedgeRectCallout">
            <a:avLst>
              <a:gd name="adj1" fmla="val -75231"/>
              <a:gd name="adj2" fmla="val 72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kern="100" dirty="0">
                <a:solidFill>
                  <a:schemeClr val="accent6"/>
                </a:solidFill>
                <a:latin typeface="Times New Roman" panose="02020603050405020304" pitchFamily="18" charset="0"/>
              </a:rPr>
              <a:t>package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5382732" y="1802605"/>
            <a:ext cx="864096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</a:pPr>
            <a:r>
              <a:rPr lang="en-US" altLang="zh-CN" sz="1796" b="1" dirty="0" smtClean="0">
                <a:solidFill>
                  <a:srgbClr val="FF0000"/>
                </a:solidFill>
                <a:latin typeface="+mj-lt"/>
              </a:rPr>
              <a:t>Include</a:t>
            </a:r>
            <a:endParaRPr lang="zh-CN" altLang="en-US" sz="1796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1318050" y="1844824"/>
            <a:ext cx="6617196" cy="309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</a:pPr>
            <a:r>
              <a:rPr lang="en-US" altLang="zh-CN" sz="1796" b="1" dirty="0" smtClean="0">
                <a:solidFill>
                  <a:srgbClr val="000000"/>
                </a:solidFill>
                <a:latin typeface="+mj-lt"/>
              </a:rPr>
              <a:t>with </a:t>
            </a:r>
            <a:r>
              <a:rPr lang="en-US" altLang="zh-CN" sz="1796" dirty="0" err="1" smtClean="0">
                <a:solidFill>
                  <a:srgbClr val="000000"/>
                </a:solidFill>
                <a:latin typeface="+mj-lt"/>
              </a:rPr>
              <a:t>Ada.Text_IO</a:t>
            </a:r>
            <a:r>
              <a:rPr lang="en-US" altLang="zh-CN" sz="1796" dirty="0" smtClean="0">
                <a:solidFill>
                  <a:srgbClr val="000000"/>
                </a:solidFill>
                <a:latin typeface="+mj-lt"/>
              </a:rPr>
              <a:t>; </a:t>
            </a:r>
          </a:p>
          <a:p>
            <a:pPr eaLnBrk="1" hangingPunct="1">
              <a:lnSpc>
                <a:spcPts val="1689"/>
              </a:lnSpc>
            </a:pPr>
            <a:endParaRPr lang="en-US" altLang="zh-CN" sz="1796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1689"/>
              </a:lnSpc>
            </a:pPr>
            <a:r>
              <a:rPr lang="en-US" altLang="zh-CN" sz="1796" b="1" dirty="0" smtClean="0">
                <a:solidFill>
                  <a:srgbClr val="000000"/>
                </a:solidFill>
                <a:latin typeface="+mj-lt"/>
              </a:rPr>
              <a:t>procedure 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Hello </a:t>
            </a:r>
            <a:r>
              <a:rPr lang="en-US" altLang="zh-CN" sz="1796" b="1" dirty="0" smtClean="0">
                <a:solidFill>
                  <a:srgbClr val="000000"/>
                </a:solidFill>
                <a:latin typeface="+mj-lt"/>
              </a:rPr>
              <a:t>is</a:t>
            </a:r>
            <a:endParaRPr lang="en-US" altLang="zh-CN" sz="1796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373"/>
              </a:lnSpc>
            </a:pP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--------------------------------------------------------------------------------------</a:t>
            </a:r>
          </a:p>
          <a:p>
            <a:pPr eaLnBrk="1" hangingPunct="1">
              <a:lnSpc>
                <a:spcPts val="2309"/>
              </a:lnSpc>
            </a:pP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--| A very simple program; it just displays a greeting.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1796" dirty="0" smtClean="0">
                <a:solidFill>
                  <a:srgbClr val="000000"/>
                </a:solidFill>
                <a:latin typeface="+mj-lt"/>
              </a:rPr>
              <a:t>--| 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Last Modified: </a:t>
            </a:r>
            <a:r>
              <a:rPr lang="en-US" altLang="zh-CN" sz="1796" dirty="0" smtClean="0">
                <a:solidFill>
                  <a:srgbClr val="000000"/>
                </a:solidFill>
                <a:latin typeface="+mj-lt"/>
              </a:rPr>
              <a:t>July 2014</a:t>
            </a:r>
            <a:endParaRPr lang="en-US" altLang="zh-CN" sz="1796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309"/>
              </a:lnSpc>
            </a:pP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--------------------------------------------------------------------------------------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1796" b="1" dirty="0" smtClean="0">
                <a:solidFill>
                  <a:srgbClr val="000000"/>
                </a:solidFill>
                <a:latin typeface="+mj-lt"/>
              </a:rPr>
              <a:t>begin</a:t>
            </a:r>
            <a:r>
              <a:rPr lang="en-US" altLang="zh-CN" sz="1796" dirty="0" smtClean="0">
                <a:solidFill>
                  <a:srgbClr val="000000"/>
                </a:solidFill>
                <a:latin typeface="+mj-lt"/>
              </a:rPr>
              <a:t>-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- Hello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1796" dirty="0" err="1">
                <a:solidFill>
                  <a:srgbClr val="000000"/>
                </a:solidFill>
              </a:rPr>
              <a:t>Ada.Text_IO</a:t>
            </a:r>
            <a:r>
              <a:rPr lang="en-US" altLang="zh-CN" sz="1796" dirty="0">
                <a:solidFill>
                  <a:srgbClr val="000000"/>
                </a:solidFill>
              </a:rPr>
              <a:t> </a:t>
            </a:r>
            <a:r>
              <a:rPr lang="en-US" altLang="zh-CN" sz="1796" dirty="0" smtClean="0">
                <a:solidFill>
                  <a:srgbClr val="000000"/>
                </a:solidFill>
              </a:rPr>
              <a:t>.</a:t>
            </a:r>
            <a:r>
              <a:rPr lang="en-US" altLang="zh-CN" sz="1796" dirty="0" err="1" smtClean="0">
                <a:solidFill>
                  <a:srgbClr val="000000"/>
                </a:solidFill>
                <a:latin typeface="+mj-lt"/>
              </a:rPr>
              <a:t>Put("Hello</a:t>
            </a:r>
            <a:r>
              <a:rPr lang="en-US" altLang="zh-CN" sz="1796" dirty="0" smtClean="0">
                <a:solidFill>
                  <a:srgbClr val="000000"/>
                </a:solidFill>
                <a:latin typeface="+mj-lt"/>
              </a:rPr>
              <a:t> World. 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");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1796" dirty="0" err="1" smtClean="0">
                <a:solidFill>
                  <a:srgbClr val="000000"/>
                </a:solidFill>
              </a:rPr>
              <a:t>Ada.Text_IO</a:t>
            </a:r>
            <a:r>
              <a:rPr lang="en-US" altLang="zh-CN" sz="1796" dirty="0" smtClean="0">
                <a:solidFill>
                  <a:srgbClr val="000000"/>
                </a:solidFill>
              </a:rPr>
              <a:t> .</a:t>
            </a:r>
            <a:r>
              <a:rPr lang="en-US" altLang="zh-CN" sz="1796" dirty="0" err="1" smtClean="0">
                <a:solidFill>
                  <a:srgbClr val="000000"/>
                </a:solidFill>
                <a:latin typeface="+mj-lt"/>
              </a:rPr>
              <a:t>New_Line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1796" b="1" dirty="0">
                <a:solidFill>
                  <a:srgbClr val="000000"/>
                </a:solidFill>
                <a:latin typeface="+mj-lt"/>
              </a:rPr>
              <a:t>e</a:t>
            </a:r>
            <a:r>
              <a:rPr lang="en-US" altLang="zh-CN" sz="1796" b="1" dirty="0" smtClean="0">
                <a:solidFill>
                  <a:srgbClr val="000000"/>
                </a:solidFill>
                <a:latin typeface="+mj-lt"/>
              </a:rPr>
              <a:t>nd </a:t>
            </a:r>
            <a:r>
              <a:rPr lang="en-US" altLang="zh-CN" sz="1796" dirty="0" smtClean="0">
                <a:solidFill>
                  <a:srgbClr val="FF0000"/>
                </a:solidFill>
                <a:latin typeface="+mj-lt"/>
              </a:rPr>
              <a:t>Hello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1796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742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5" name="文本框 6"/>
          <p:cNvSpPr txBox="1">
            <a:spLocks noChangeArrowheads="1"/>
          </p:cNvSpPr>
          <p:nvPr/>
        </p:nvSpPr>
        <p:spPr bwMode="auto">
          <a:xfrm>
            <a:off x="1121827" y="2008121"/>
            <a:ext cx="2920671" cy="31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Times New Roman" panose="02020603050405020304" pitchFamily="18" charset="0"/>
              </a:rPr>
              <a:t>Definite iteration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7664" y="2504334"/>
            <a:ext cx="7128792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where the set of actions is performed a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known number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of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times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. </a:t>
            </a:r>
            <a:endParaRPr lang="en-US" altLang="zh-CN" sz="2400" dirty="0" smtClean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The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number might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be determined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by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the program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specification, or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it might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not be known until the program is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executing, just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before starting the iteration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.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4806" y="1442040"/>
            <a:ext cx="7128792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Loop Statements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78394" y="5104420"/>
            <a:ext cx="5544616" cy="707886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Ada provides the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FOR statement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for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definite iteration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.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2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508475" y="2557723"/>
            <a:ext cx="6969857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where the set of actions is performed a </a:t>
            </a:r>
            <a:r>
              <a:rPr lang="en-US" altLang="zh-CN" dirty="0" smtClean="0"/>
              <a:t>unknown number </a:t>
            </a:r>
            <a:r>
              <a:rPr lang="en-US" altLang="zh-CN" dirty="0"/>
              <a:t>of times. The number is </a:t>
            </a:r>
            <a:r>
              <a:rPr lang="en-US" altLang="zh-CN" dirty="0" smtClean="0"/>
              <a:t>determined during </a:t>
            </a:r>
            <a:r>
              <a:rPr lang="en-US" altLang="zh-CN" dirty="0"/>
              <a:t>execution of the loop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1827" y="2008121"/>
            <a:ext cx="31402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latin typeface="Times New Roman" panose="02020603050405020304" pitchFamily="18" charset="0"/>
              </a:rPr>
              <a:t>Indefinite </a:t>
            </a:r>
            <a:r>
              <a:rPr lang="en-US" altLang="zh-CN" sz="2800" dirty="0">
                <a:latin typeface="Times New Roman" panose="02020603050405020304" pitchFamily="18" charset="0"/>
              </a:rPr>
              <a:t>iteration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1560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4806" y="1442040"/>
            <a:ext cx="7128792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Loop Statements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25807" y="4221088"/>
            <a:ext cx="6017791" cy="1015663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Ada provides the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WHILE statement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and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general </a:t>
            </a:r>
            <a:r>
              <a:rPr lang="en-US" altLang="zh-CN" sz="2400" b="1" dirty="0" smtClean="0">
                <a:solidFill>
                  <a:srgbClr val="000000"/>
                </a:solidFill>
                <a:latin typeface="+mj-lt"/>
              </a:rPr>
              <a:t>LOOP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statement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for indefinite iteration.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871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4" name="文本框 7"/>
          <p:cNvSpPr txBox="1">
            <a:spLocks noChangeArrowheads="1"/>
          </p:cNvSpPr>
          <p:nvPr/>
        </p:nvSpPr>
        <p:spPr bwMode="auto">
          <a:xfrm>
            <a:off x="1129167" y="2367655"/>
            <a:ext cx="2761975" cy="221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loop</a:t>
            </a:r>
          </a:p>
          <a:p>
            <a:pPr eaLnBrk="1" hangingPunct="1">
              <a:lnSpc>
                <a:spcPts val="855"/>
              </a:lnSpc>
            </a:pPr>
            <a:endParaRPr lang="en-US" altLang="zh-CN" sz="28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812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statements_1;</a:t>
            </a:r>
          </a:p>
          <a:p>
            <a:pPr eaLnBrk="1" hangingPunct="1">
              <a:lnSpc>
                <a:spcPts val="855"/>
              </a:lnSpc>
            </a:pPr>
            <a:endParaRPr lang="en-US" altLang="zh-CN" sz="28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865"/>
              </a:lnSpc>
            </a:pP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exit when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test;</a:t>
            </a:r>
          </a:p>
          <a:p>
            <a:pPr eaLnBrk="1" hangingPunct="1">
              <a:lnSpc>
                <a:spcPts val="855"/>
              </a:lnSpc>
            </a:pPr>
            <a:endParaRPr lang="en-US" altLang="zh-CN" sz="28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801"/>
              </a:lnSpc>
            </a:pP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	statements_2;</a:t>
            </a:r>
          </a:p>
          <a:p>
            <a:pPr eaLnBrk="1" hangingPunct="1">
              <a:lnSpc>
                <a:spcPts val="855"/>
              </a:lnSpc>
            </a:pPr>
            <a:endParaRPr lang="en-US" altLang="zh-CN" sz="28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801"/>
              </a:lnSpc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end loop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404" name="Picture 4" descr="C:\Users\123\AppData\Roaming\feiq\RichOle\385876597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855883"/>
            <a:ext cx="3317185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39552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42798" y="1514048"/>
            <a:ext cx="7128792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General Loop Statements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805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5" name="文本框 4"/>
          <p:cNvSpPr txBox="1">
            <a:spLocks noChangeArrowheads="1"/>
          </p:cNvSpPr>
          <p:nvPr/>
        </p:nvSpPr>
        <p:spPr bwMode="auto">
          <a:xfrm>
            <a:off x="611560" y="1486371"/>
            <a:ext cx="3170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For  Statement</a:t>
            </a:r>
            <a:endParaRPr lang="zh-CN" altLang="en-US" dirty="0"/>
          </a:p>
        </p:txBody>
      </p:sp>
      <p:sp>
        <p:nvSpPr>
          <p:cNvPr id="133126" name="文本框 5"/>
          <p:cNvSpPr txBox="1">
            <a:spLocks noChangeArrowheads="1"/>
          </p:cNvSpPr>
          <p:nvPr/>
        </p:nvSpPr>
        <p:spPr bwMode="auto">
          <a:xfrm>
            <a:off x="1115616" y="2564904"/>
            <a:ext cx="4639090" cy="77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16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for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loop_var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in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low_val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..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high_val</a:t>
            </a: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865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loop</a:t>
            </a:r>
            <a:endParaRPr lang="zh-CN" altLang="en-US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3127" name="文本框 6"/>
          <p:cNvSpPr txBox="1">
            <a:spLocks noChangeArrowheads="1"/>
          </p:cNvSpPr>
          <p:nvPr/>
        </p:nvSpPr>
        <p:spPr bwMode="auto">
          <a:xfrm>
            <a:off x="1408877" y="3494918"/>
            <a:ext cx="17953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>
                <a:solidFill>
                  <a:srgbClr val="000000"/>
                </a:solidFill>
                <a:latin typeface="+mj-lt"/>
              </a:rPr>
              <a:t>statement(s);</a:t>
            </a:r>
            <a:endParaRPr lang="zh-CN" alt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3128" name="文本框 7"/>
          <p:cNvSpPr txBox="1">
            <a:spLocks noChangeArrowheads="1"/>
          </p:cNvSpPr>
          <p:nvPr/>
        </p:nvSpPr>
        <p:spPr bwMode="auto">
          <a:xfrm>
            <a:off x="1115617" y="3967392"/>
            <a:ext cx="1364156" cy="32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70"/>
              </a:lnSpc>
            </a:pPr>
            <a:r>
              <a:rPr lang="en-US" altLang="zh-CN" sz="2400" b="1">
                <a:solidFill>
                  <a:srgbClr val="000000"/>
                </a:solidFill>
                <a:latin typeface="+mj-lt"/>
              </a:rPr>
              <a:t>end loop</a:t>
            </a:r>
            <a:r>
              <a:rPr lang="en-US" altLang="zh-CN" sz="240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11560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486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54309" y="2204864"/>
            <a:ext cx="3014928" cy="5899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for 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i </a:t>
            </a: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in 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-1 .. 10 </a:t>
            </a: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loop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PUT(i); NEW_LINE;</a:t>
            </a:r>
            <a:endParaRPr lang="zh-CN" altLang="en-US" sz="24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4309" y="2864698"/>
            <a:ext cx="1364156" cy="26930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11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end loop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zh-CN" altLang="en-US" sz="24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4309" y="3548971"/>
            <a:ext cx="3014928" cy="5899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for 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i </a:t>
            </a: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in 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1 .. 10 </a:t>
            </a: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loop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PUT(i); NEW_LINE;</a:t>
            </a:r>
            <a:endParaRPr lang="zh-CN" altLang="en-US" sz="24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54309" y="4225097"/>
            <a:ext cx="1364156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end loop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zh-CN" altLang="en-US" sz="24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4309" y="4893078"/>
            <a:ext cx="3014928" cy="5899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for 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i </a:t>
            </a: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in 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2 .. n-1 </a:t>
            </a: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loop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PUT(i); NEW_LINE;</a:t>
            </a:r>
            <a:endParaRPr lang="zh-CN" altLang="en-US" sz="24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4309" y="5569204"/>
            <a:ext cx="1364156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>
                <a:solidFill>
                  <a:srgbClr val="000000"/>
                </a:solidFill>
                <a:latin typeface="+mj-lt"/>
                <a:ea typeface="+mn-ea"/>
              </a:rPr>
              <a:t>end loop</a:t>
            </a:r>
            <a:r>
              <a:rPr lang="en-US" altLang="zh-CN" sz="240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zh-CN" altLang="en-US" sz="24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611560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611560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文本框 4"/>
          <p:cNvSpPr txBox="1">
            <a:spLocks noChangeArrowheads="1"/>
          </p:cNvSpPr>
          <p:nvPr/>
        </p:nvSpPr>
        <p:spPr bwMode="auto">
          <a:xfrm>
            <a:off x="611560" y="1486371"/>
            <a:ext cx="3170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For  Statement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8" name="文本框 5"/>
          <p:cNvSpPr txBox="1">
            <a:spLocks noChangeArrowheads="1"/>
          </p:cNvSpPr>
          <p:nvPr/>
        </p:nvSpPr>
        <p:spPr bwMode="auto">
          <a:xfrm>
            <a:off x="1187624" y="2439838"/>
            <a:ext cx="2080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16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while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test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loop</a:t>
            </a:r>
            <a:endParaRPr lang="zh-CN" altLang="en-US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6199" name="文本框 6"/>
          <p:cNvSpPr txBox="1">
            <a:spLocks noChangeArrowheads="1"/>
          </p:cNvSpPr>
          <p:nvPr/>
        </p:nvSpPr>
        <p:spPr bwMode="auto">
          <a:xfrm>
            <a:off x="1480884" y="2905524"/>
            <a:ext cx="17953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>
                <a:solidFill>
                  <a:srgbClr val="000000"/>
                </a:solidFill>
                <a:latin typeface="+mj-lt"/>
              </a:rPr>
              <a:t>statement(s);</a:t>
            </a:r>
            <a:endParaRPr lang="zh-CN" alt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6200" name="文本框 7"/>
          <p:cNvSpPr txBox="1">
            <a:spLocks noChangeArrowheads="1"/>
          </p:cNvSpPr>
          <p:nvPr/>
        </p:nvSpPr>
        <p:spPr bwMode="auto">
          <a:xfrm>
            <a:off x="1187624" y="3369852"/>
            <a:ext cx="1449115" cy="32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70"/>
              </a:lnSpc>
            </a:pPr>
            <a:r>
              <a:rPr lang="en-US" altLang="zh-CN" sz="2400" b="1">
                <a:solidFill>
                  <a:srgbClr val="000000"/>
                </a:solidFill>
                <a:latin typeface="+mj-lt"/>
              </a:rPr>
              <a:t>end loop </a:t>
            </a:r>
            <a:r>
              <a:rPr lang="en-US" altLang="zh-CN" sz="240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本框 4"/>
          <p:cNvSpPr txBox="1">
            <a:spLocks noChangeArrowheads="1"/>
          </p:cNvSpPr>
          <p:nvPr/>
        </p:nvSpPr>
        <p:spPr bwMode="auto">
          <a:xfrm>
            <a:off x="611560" y="1558379"/>
            <a:ext cx="51845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While Statement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4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3" name="文本框 6"/>
          <p:cNvSpPr txBox="1">
            <a:spLocks noChangeArrowheads="1"/>
          </p:cNvSpPr>
          <p:nvPr/>
        </p:nvSpPr>
        <p:spPr bwMode="auto">
          <a:xfrm>
            <a:off x="1187624" y="2060848"/>
            <a:ext cx="7378611" cy="92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While loops may be designed as a repeat structure, to execute at least once</a:t>
            </a:r>
          </a:p>
          <a:p>
            <a:pPr eaLnBrk="1" hangingPunct="1">
              <a:lnSpc>
                <a:spcPts val="2406"/>
              </a:lnSpc>
            </a:pP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7224" name="文本框 7"/>
          <p:cNvSpPr txBox="1">
            <a:spLocks noChangeArrowheads="1"/>
          </p:cNvSpPr>
          <p:nvPr/>
        </p:nvSpPr>
        <p:spPr bwMode="auto">
          <a:xfrm>
            <a:off x="1596527" y="2984371"/>
            <a:ext cx="293509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036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j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:= -1;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801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while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(j &lt; 0)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loop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865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put (“Enter positive j: );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801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get (j);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skip_line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865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end loop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611560" y="476672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11560" y="1486371"/>
            <a:ext cx="51845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While Statement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11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75447" y="2132061"/>
            <a:ext cx="47246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2406"/>
              </a:lnSpc>
              <a:defRPr sz="2400">
                <a:solidFill>
                  <a:srgbClr val="000000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A while loop may not execute at all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80653" y="2564904"/>
            <a:ext cx="5096908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036"/>
              </a:lnSpc>
              <a:tabLst>
                <a:tab pos="34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342900" algn="l"/>
              </a:tabLst>
              <a:defRPr>
                <a:latin typeface="Calibri" panose="020F0502020204030204" pitchFamily="34" charset="0"/>
              </a:defRPr>
            </a:lvl2pPr>
            <a:lvl3pPr marL="1143000" indent="-228600">
              <a:tabLst>
                <a:tab pos="342900" algn="l"/>
              </a:tabLst>
              <a:defRPr>
                <a:latin typeface="Calibri" panose="020F0502020204030204" pitchFamily="34" charset="0"/>
              </a:defRPr>
            </a:lvl3pPr>
            <a:lvl4pPr marL="1600200" indent="-228600">
              <a:tabLst>
                <a:tab pos="342900" algn="l"/>
              </a:tabLst>
              <a:defRPr>
                <a:latin typeface="Calibri" panose="020F0502020204030204" pitchFamily="34" charset="0"/>
              </a:defRPr>
            </a:lvl4pPr>
            <a:lvl5pPr marL="2057400" indent="-228600">
              <a:tabLst>
                <a:tab pos="342900" algn="l"/>
              </a:tabLst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tot := 0;</a:t>
            </a:r>
          </a:p>
          <a:p>
            <a:r>
              <a:rPr lang="en-US" altLang="zh-CN" dirty="0" err="1"/>
              <a:t>PUT("Enter</a:t>
            </a:r>
            <a:r>
              <a:rPr lang="en-US" altLang="zh-CN" dirty="0"/>
              <a:t> j (-1 to exit): ");</a:t>
            </a:r>
          </a:p>
          <a:p>
            <a:r>
              <a:rPr lang="en-US" altLang="zh-CN" dirty="0" err="1"/>
              <a:t>GET(j</a:t>
            </a:r>
            <a:r>
              <a:rPr lang="en-US" altLang="zh-CN" dirty="0"/>
              <a:t>); SKIP_LINE;</a:t>
            </a:r>
          </a:p>
          <a:p>
            <a:r>
              <a:rPr lang="en-US" altLang="zh-CN" dirty="0"/>
              <a:t>while (j /= -1) loop</a:t>
            </a:r>
          </a:p>
          <a:p>
            <a:r>
              <a:rPr lang="en-US" altLang="zh-CN" dirty="0"/>
              <a:t>	tot := tot + j;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PUT("Enter</a:t>
            </a:r>
            <a:r>
              <a:rPr lang="en-US" altLang="zh-CN" dirty="0"/>
              <a:t> j (-1 to exit): ");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GET(j</a:t>
            </a:r>
            <a:r>
              <a:rPr lang="en-US" altLang="zh-CN" dirty="0"/>
              <a:t>); SKIP_LINE;</a:t>
            </a:r>
          </a:p>
          <a:p>
            <a:r>
              <a:rPr lang="en-US" altLang="zh-CN" dirty="0"/>
              <a:t>end loop;</a:t>
            </a:r>
          </a:p>
          <a:p>
            <a:r>
              <a:rPr lang="en-US" altLang="zh-CN" dirty="0" err="1"/>
              <a:t>PUT("Total</a:t>
            </a:r>
            <a:r>
              <a:rPr lang="en-US" altLang="zh-CN" dirty="0"/>
              <a:t> is "); </a:t>
            </a:r>
            <a:r>
              <a:rPr lang="en-US" altLang="zh-CN" dirty="0" err="1"/>
              <a:t>PUT(tot</a:t>
            </a:r>
            <a:r>
              <a:rPr lang="en-US" altLang="zh-CN" dirty="0"/>
              <a:t>); NEW_LINE;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67544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67544" y="548680"/>
            <a:ext cx="394120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Types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of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Statements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467544" y="1424954"/>
            <a:ext cx="51845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While Statement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081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5576" y="548680"/>
            <a:ext cx="7848872" cy="5632311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000 -- filename: </a:t>
            </a:r>
            <a:r>
              <a:rPr lang="en-US" altLang="zh-CN" dirty="0" err="1">
                <a:latin typeface="+mj-lt"/>
              </a:rPr>
              <a:t>ifInteger.adb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001 with </a:t>
            </a:r>
            <a:r>
              <a:rPr lang="en-US" altLang="zh-CN" dirty="0" err="1">
                <a:latin typeface="+mj-lt"/>
              </a:rPr>
              <a:t>Ada.Text_IO</a:t>
            </a:r>
            <a:r>
              <a:rPr lang="en-US" altLang="zh-CN" dirty="0">
                <a:latin typeface="+mj-lt"/>
              </a:rPr>
              <a:t>; use </a:t>
            </a:r>
            <a:r>
              <a:rPr lang="en-US" altLang="zh-CN" dirty="0" err="1">
                <a:latin typeface="+mj-lt"/>
              </a:rPr>
              <a:t>Ada.Text_IO</a:t>
            </a:r>
            <a:r>
              <a:rPr lang="en-US" altLang="zh-CN" dirty="0">
                <a:latin typeface="+mj-lt"/>
              </a:rPr>
              <a:t>;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002 with </a:t>
            </a:r>
            <a:r>
              <a:rPr lang="en-US" altLang="zh-CN" dirty="0" err="1">
                <a:latin typeface="+mj-lt"/>
              </a:rPr>
              <a:t>Ada.Integer_Text_IO</a:t>
            </a:r>
            <a:r>
              <a:rPr lang="en-US" altLang="zh-CN" dirty="0">
                <a:latin typeface="+mj-lt"/>
              </a:rPr>
              <a:t>; use </a:t>
            </a:r>
            <a:r>
              <a:rPr lang="en-US" altLang="zh-CN" dirty="0" err="1">
                <a:latin typeface="+mj-lt"/>
              </a:rPr>
              <a:t>Ada.Integer_Text_IO</a:t>
            </a:r>
            <a:r>
              <a:rPr lang="en-US" altLang="zh-CN" dirty="0">
                <a:latin typeface="+mj-lt"/>
              </a:rPr>
              <a:t>;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003 procedure </a:t>
            </a:r>
            <a:r>
              <a:rPr lang="en-US" altLang="zh-CN" dirty="0" err="1">
                <a:latin typeface="+mj-lt"/>
              </a:rPr>
              <a:t>testrange</a:t>
            </a:r>
            <a:r>
              <a:rPr lang="en-US" altLang="zh-CN" dirty="0">
                <a:latin typeface="+mj-lt"/>
              </a:rPr>
              <a:t> is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004     </a:t>
            </a:r>
            <a:r>
              <a:rPr lang="en-US" altLang="zh-CN" dirty="0" err="1">
                <a:latin typeface="+mj-lt"/>
              </a:rPr>
              <a:t>Var</a:t>
            </a:r>
            <a:r>
              <a:rPr lang="en-US" altLang="zh-CN" dirty="0">
                <a:latin typeface="+mj-lt"/>
              </a:rPr>
              <a:t> : Integer; 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005 begin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006    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loop</a:t>
            </a:r>
            <a:endParaRPr lang="zh-CN" altLang="zh-CN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CN" dirty="0">
                <a:latin typeface="+mj-lt"/>
              </a:rPr>
              <a:t>007        Put ("Enter an Integer number to confirm its range:"); 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008        </a:t>
            </a:r>
            <a:r>
              <a:rPr lang="en-US" altLang="zh-CN" dirty="0" err="1">
                <a:latin typeface="+mj-lt"/>
              </a:rPr>
              <a:t>Get(Var</a:t>
            </a:r>
            <a:r>
              <a:rPr lang="en-US" altLang="zh-CN" dirty="0">
                <a:latin typeface="+mj-lt"/>
              </a:rPr>
              <a:t>);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009       case </a:t>
            </a:r>
            <a:r>
              <a:rPr lang="en-US" altLang="zh-CN" dirty="0" err="1">
                <a:latin typeface="+mj-lt"/>
              </a:rPr>
              <a:t>Var</a:t>
            </a:r>
            <a:r>
              <a:rPr lang="en-US" altLang="zh-CN" dirty="0">
                <a:latin typeface="+mj-lt"/>
              </a:rPr>
              <a:t> is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010          when </a:t>
            </a:r>
            <a:r>
              <a:rPr lang="en-US" altLang="zh-CN" dirty="0" err="1">
                <a:latin typeface="+mj-lt"/>
              </a:rPr>
              <a:t>Integer'First</a:t>
            </a:r>
            <a:r>
              <a:rPr lang="en-US" altLang="zh-CN" dirty="0">
                <a:latin typeface="+mj-lt"/>
              </a:rPr>
              <a:t> .. -1 =&gt;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011                         </a:t>
            </a:r>
            <a:r>
              <a:rPr lang="en-US" altLang="zh-CN" dirty="0" err="1">
                <a:latin typeface="+mj-lt"/>
              </a:rPr>
              <a:t>Put_Line</a:t>
            </a:r>
            <a:r>
              <a:rPr lang="en-US" altLang="zh-CN" dirty="0">
                <a:latin typeface="+mj-lt"/>
              </a:rPr>
              <a:t> ("It is a negative number"); 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012          when 1 .. </a:t>
            </a:r>
            <a:r>
              <a:rPr lang="en-US" altLang="zh-CN" dirty="0" err="1">
                <a:latin typeface="+mj-lt"/>
              </a:rPr>
              <a:t>Integer'Last</a:t>
            </a:r>
            <a:r>
              <a:rPr lang="en-US" altLang="zh-CN" dirty="0">
                <a:latin typeface="+mj-lt"/>
              </a:rPr>
              <a:t> =&gt;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013                         </a:t>
            </a:r>
            <a:r>
              <a:rPr lang="en-US" altLang="zh-CN" dirty="0" err="1">
                <a:latin typeface="+mj-lt"/>
              </a:rPr>
              <a:t>Put_Line</a:t>
            </a:r>
            <a:r>
              <a:rPr lang="en-US" altLang="zh-CN" dirty="0">
                <a:latin typeface="+mj-lt"/>
              </a:rPr>
              <a:t> ("It is a positive number");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014          when others =&gt;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015                         </a:t>
            </a:r>
            <a:r>
              <a:rPr lang="en-US" altLang="zh-CN" dirty="0" err="1">
                <a:latin typeface="+mj-lt"/>
              </a:rPr>
              <a:t>Put_Line</a:t>
            </a:r>
            <a:r>
              <a:rPr lang="en-US" altLang="zh-CN" dirty="0">
                <a:latin typeface="+mj-lt"/>
              </a:rPr>
              <a:t> ("It is 0");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016       end case; 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017       exit when </a:t>
            </a:r>
            <a:r>
              <a:rPr lang="en-US" altLang="zh-CN" dirty="0" err="1">
                <a:latin typeface="+mj-lt"/>
              </a:rPr>
              <a:t>Var</a:t>
            </a:r>
            <a:r>
              <a:rPr lang="en-US" altLang="zh-CN" dirty="0">
                <a:latin typeface="+mj-lt"/>
              </a:rPr>
              <a:t> = 0;</a:t>
            </a:r>
            <a:endParaRPr lang="zh-CN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018    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end loop;</a:t>
            </a:r>
            <a:endParaRPr lang="zh-CN" altLang="zh-CN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CN" dirty="0">
                <a:latin typeface="+mj-lt"/>
              </a:rPr>
              <a:t>019 end </a:t>
            </a:r>
            <a:r>
              <a:rPr lang="en-US" altLang="zh-CN" dirty="0" err="1">
                <a:latin typeface="+mj-lt"/>
              </a:rPr>
              <a:t>testrange</a:t>
            </a:r>
            <a:r>
              <a:rPr lang="en-US" altLang="zh-CN" dirty="0">
                <a:latin typeface="+mj-lt"/>
              </a:rPr>
              <a:t>;</a:t>
            </a:r>
            <a:endParaRPr lang="zh-CN" altLang="zh-CN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60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5576" y="620688"/>
            <a:ext cx="7848872" cy="5632311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000 -- filename: </a:t>
            </a:r>
            <a:r>
              <a:rPr lang="en-US" altLang="zh-CN" kern="100" dirty="0" err="1">
                <a:latin typeface="+mj-lt"/>
              </a:rPr>
              <a:t>ifInteger.adb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001 with </a:t>
            </a:r>
            <a:r>
              <a:rPr lang="en-US" altLang="zh-CN" kern="100" dirty="0" err="1">
                <a:latin typeface="+mj-lt"/>
              </a:rPr>
              <a:t>Ada.Text_IO</a:t>
            </a:r>
            <a:r>
              <a:rPr lang="en-US" altLang="zh-CN" kern="100" dirty="0">
                <a:latin typeface="+mj-lt"/>
              </a:rPr>
              <a:t>; use </a:t>
            </a:r>
            <a:r>
              <a:rPr lang="en-US" altLang="zh-CN" kern="100" dirty="0" err="1">
                <a:latin typeface="+mj-lt"/>
              </a:rPr>
              <a:t>Ada.Text_IO</a:t>
            </a:r>
            <a:r>
              <a:rPr lang="en-US" altLang="zh-CN" kern="100" dirty="0">
                <a:latin typeface="+mj-lt"/>
              </a:rPr>
              <a:t>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002 with </a:t>
            </a:r>
            <a:r>
              <a:rPr lang="en-US" altLang="zh-CN" kern="100" dirty="0" err="1">
                <a:latin typeface="+mj-lt"/>
              </a:rPr>
              <a:t>Ada.Integer_Text_IO</a:t>
            </a:r>
            <a:r>
              <a:rPr lang="en-US" altLang="zh-CN" kern="100" dirty="0">
                <a:latin typeface="+mj-lt"/>
              </a:rPr>
              <a:t>; use </a:t>
            </a:r>
            <a:r>
              <a:rPr lang="en-US" altLang="zh-CN" kern="100" dirty="0" err="1">
                <a:latin typeface="+mj-lt"/>
              </a:rPr>
              <a:t>Ada.Integer_Text_IO</a:t>
            </a:r>
            <a:r>
              <a:rPr lang="en-US" altLang="zh-CN" kern="100" dirty="0">
                <a:latin typeface="+mj-lt"/>
              </a:rPr>
              <a:t>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003 procedure </a:t>
            </a:r>
            <a:r>
              <a:rPr lang="en-US" altLang="zh-CN" kern="100" dirty="0" err="1">
                <a:latin typeface="+mj-lt"/>
              </a:rPr>
              <a:t>testrange</a:t>
            </a:r>
            <a:r>
              <a:rPr lang="en-US" altLang="zh-CN" kern="100" dirty="0">
                <a:latin typeface="+mj-lt"/>
              </a:rPr>
              <a:t> is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004     </a:t>
            </a:r>
            <a:r>
              <a:rPr lang="en-US" altLang="zh-CN" kern="100" dirty="0" err="1">
                <a:latin typeface="+mj-lt"/>
              </a:rPr>
              <a:t>Var</a:t>
            </a:r>
            <a:r>
              <a:rPr lang="en-US" altLang="zh-CN" kern="100" dirty="0">
                <a:latin typeface="+mj-lt"/>
              </a:rPr>
              <a:t> : Integer; 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005 begin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006    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for </a:t>
            </a: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i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in 1..10 loop</a:t>
            </a:r>
            <a:endParaRPr lang="zh-CN" altLang="zh-CN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007        Put ("Enter an Integer number to confirm its range:"); 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008        </a:t>
            </a:r>
            <a:r>
              <a:rPr lang="en-US" altLang="zh-CN" kern="100" dirty="0" err="1">
                <a:latin typeface="+mj-lt"/>
              </a:rPr>
              <a:t>Get(Var</a:t>
            </a:r>
            <a:r>
              <a:rPr lang="en-US" altLang="zh-CN" kern="100" dirty="0">
                <a:latin typeface="+mj-lt"/>
              </a:rPr>
              <a:t>);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009       case </a:t>
            </a:r>
            <a:r>
              <a:rPr lang="en-US" altLang="zh-CN" kern="100" dirty="0" err="1">
                <a:latin typeface="+mj-lt"/>
              </a:rPr>
              <a:t>Var</a:t>
            </a:r>
            <a:r>
              <a:rPr lang="en-US" altLang="zh-CN" kern="100" dirty="0">
                <a:latin typeface="+mj-lt"/>
              </a:rPr>
              <a:t> is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010          when </a:t>
            </a:r>
            <a:r>
              <a:rPr lang="en-US" altLang="zh-CN" kern="100" dirty="0" err="1">
                <a:latin typeface="+mj-lt"/>
              </a:rPr>
              <a:t>Integer'First</a:t>
            </a:r>
            <a:r>
              <a:rPr lang="en-US" altLang="zh-CN" kern="100" dirty="0">
                <a:latin typeface="+mj-lt"/>
              </a:rPr>
              <a:t> .. -1 =&gt;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011                      </a:t>
            </a:r>
            <a:r>
              <a:rPr lang="en-US" altLang="zh-CN" kern="100" dirty="0" err="1">
                <a:latin typeface="+mj-lt"/>
              </a:rPr>
              <a:t>Put_Line</a:t>
            </a:r>
            <a:r>
              <a:rPr lang="en-US" altLang="zh-CN" kern="100" dirty="0">
                <a:latin typeface="+mj-lt"/>
              </a:rPr>
              <a:t> ("It is a negative number"); 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012          when 1 .. </a:t>
            </a:r>
            <a:r>
              <a:rPr lang="en-US" altLang="zh-CN" kern="100" dirty="0" err="1">
                <a:latin typeface="+mj-lt"/>
              </a:rPr>
              <a:t>Integer'Last</a:t>
            </a:r>
            <a:r>
              <a:rPr lang="en-US" altLang="zh-CN" kern="100" dirty="0">
                <a:latin typeface="+mj-lt"/>
              </a:rPr>
              <a:t> =&gt;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013                      </a:t>
            </a:r>
            <a:r>
              <a:rPr lang="en-US" altLang="zh-CN" kern="100" dirty="0" err="1">
                <a:latin typeface="+mj-lt"/>
              </a:rPr>
              <a:t>Put_Line</a:t>
            </a:r>
            <a:r>
              <a:rPr lang="en-US" altLang="zh-CN" kern="100" dirty="0">
                <a:latin typeface="+mj-lt"/>
              </a:rPr>
              <a:t> ("It is a positive number");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014          when others =&gt;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015                      </a:t>
            </a:r>
            <a:r>
              <a:rPr lang="en-US" altLang="zh-CN" kern="100" dirty="0" err="1">
                <a:latin typeface="+mj-lt"/>
              </a:rPr>
              <a:t>Put_Line</a:t>
            </a:r>
            <a:r>
              <a:rPr lang="en-US" altLang="zh-CN" kern="100" dirty="0">
                <a:latin typeface="+mj-lt"/>
              </a:rPr>
              <a:t> ("It is 0");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016       end case; 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017       exit when </a:t>
            </a:r>
            <a:r>
              <a:rPr lang="en-US" altLang="zh-CN" kern="100" dirty="0" err="1">
                <a:latin typeface="+mj-lt"/>
              </a:rPr>
              <a:t>Var</a:t>
            </a:r>
            <a:r>
              <a:rPr lang="en-US" altLang="zh-CN" kern="100" dirty="0">
                <a:latin typeface="+mj-lt"/>
              </a:rPr>
              <a:t> = 0;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018    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end loop;</a:t>
            </a:r>
            <a:endParaRPr lang="zh-CN" altLang="zh-CN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019 end </a:t>
            </a:r>
            <a:r>
              <a:rPr lang="en-US" altLang="zh-CN" kern="100" dirty="0" err="1">
                <a:latin typeface="+mj-lt"/>
              </a:rPr>
              <a:t>testrange</a:t>
            </a:r>
            <a:r>
              <a:rPr lang="en-US" altLang="zh-CN" kern="100" dirty="0">
                <a:latin typeface="+mj-lt"/>
              </a:rPr>
              <a:t>;</a:t>
            </a:r>
            <a:endParaRPr lang="zh-CN" altLang="zh-CN" kern="1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4454" y="1293837"/>
            <a:ext cx="603508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A Simple Program: Hello World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67544" y="616719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1536880" y="1747759"/>
            <a:ext cx="6617196" cy="296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</a:pPr>
            <a:r>
              <a:rPr lang="en-US" altLang="zh-CN" sz="1796" b="1" dirty="0" smtClean="0">
                <a:solidFill>
                  <a:srgbClr val="000000"/>
                </a:solidFill>
                <a:latin typeface="+mj-lt"/>
              </a:rPr>
              <a:t>with </a:t>
            </a:r>
            <a:r>
              <a:rPr lang="en-US" altLang="zh-CN" sz="1796" dirty="0" err="1" smtClean="0">
                <a:solidFill>
                  <a:srgbClr val="000000"/>
                </a:solidFill>
                <a:latin typeface="+mj-lt"/>
              </a:rPr>
              <a:t>Ada.Text_IO</a:t>
            </a:r>
            <a:r>
              <a:rPr lang="en-US" altLang="zh-CN" sz="1796" dirty="0" smtClean="0">
                <a:solidFill>
                  <a:srgbClr val="000000"/>
                </a:solidFill>
                <a:latin typeface="+mj-lt"/>
              </a:rPr>
              <a:t>; </a:t>
            </a:r>
            <a:r>
              <a:rPr lang="en-US" altLang="zh-CN" sz="1796" b="1" dirty="0" smtClean="0">
                <a:solidFill>
                  <a:srgbClr val="000000"/>
                </a:solidFill>
                <a:latin typeface="+mj-lt"/>
              </a:rPr>
              <a:t>use </a:t>
            </a:r>
            <a:r>
              <a:rPr lang="en-US" altLang="zh-CN" sz="1796" dirty="0" err="1" smtClean="0">
                <a:solidFill>
                  <a:srgbClr val="000000"/>
                </a:solidFill>
                <a:latin typeface="+mj-lt"/>
              </a:rPr>
              <a:t>Ada.Text_IO</a:t>
            </a:r>
            <a:r>
              <a:rPr lang="en-US" altLang="zh-CN" sz="1796" dirty="0" smtClean="0">
                <a:solidFill>
                  <a:srgbClr val="000000"/>
                </a:solidFill>
                <a:latin typeface="+mj-lt"/>
              </a:rPr>
              <a:t>;</a:t>
            </a:r>
            <a:endParaRPr lang="en-US" altLang="zh-CN" sz="1796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373"/>
              </a:lnSpc>
            </a:pPr>
            <a:r>
              <a:rPr lang="en-US" altLang="zh-CN" sz="1796" b="1" dirty="0" smtClean="0">
                <a:solidFill>
                  <a:srgbClr val="000000"/>
                </a:solidFill>
                <a:latin typeface="+mj-lt"/>
              </a:rPr>
              <a:t>procedure 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Hello </a:t>
            </a:r>
            <a:r>
              <a:rPr lang="en-US" altLang="zh-CN" sz="1796" b="1" dirty="0" smtClean="0">
                <a:solidFill>
                  <a:srgbClr val="000000"/>
                </a:solidFill>
                <a:latin typeface="+mj-lt"/>
              </a:rPr>
              <a:t>is</a:t>
            </a:r>
            <a:endParaRPr lang="en-US" altLang="zh-CN" sz="1796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373"/>
              </a:lnSpc>
            </a:pP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--------------------------------------------------------------------------------------</a:t>
            </a:r>
          </a:p>
          <a:p>
            <a:pPr eaLnBrk="1" hangingPunct="1">
              <a:lnSpc>
                <a:spcPts val="2309"/>
              </a:lnSpc>
            </a:pP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--| A very simple program; it just displays a greeting.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1796" dirty="0" smtClean="0">
                <a:solidFill>
                  <a:srgbClr val="000000"/>
                </a:solidFill>
                <a:latin typeface="+mj-lt"/>
              </a:rPr>
              <a:t>--| 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Last Modified: </a:t>
            </a:r>
            <a:r>
              <a:rPr lang="en-US" altLang="zh-CN" sz="1796" dirty="0" smtClean="0">
                <a:solidFill>
                  <a:srgbClr val="000000"/>
                </a:solidFill>
                <a:latin typeface="+mj-lt"/>
              </a:rPr>
              <a:t>July 2014</a:t>
            </a:r>
            <a:endParaRPr lang="en-US" altLang="zh-CN" sz="1796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309"/>
              </a:lnSpc>
            </a:pP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--------------------------------------------------------------------------------------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1796" b="1" dirty="0" smtClean="0">
                <a:solidFill>
                  <a:srgbClr val="000000"/>
                </a:solidFill>
                <a:latin typeface="+mj-lt"/>
              </a:rPr>
              <a:t>begin</a:t>
            </a:r>
            <a:r>
              <a:rPr lang="en-US" altLang="zh-CN" sz="1796" dirty="0" smtClean="0">
                <a:solidFill>
                  <a:srgbClr val="000000"/>
                </a:solidFill>
                <a:latin typeface="+mj-lt"/>
              </a:rPr>
              <a:t>-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- Hello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1796" dirty="0" err="1">
                <a:solidFill>
                  <a:srgbClr val="000000"/>
                </a:solidFill>
                <a:latin typeface="+mj-lt"/>
              </a:rPr>
              <a:t>Put("Hello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 World. ");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1796" dirty="0" err="1" smtClean="0">
                <a:solidFill>
                  <a:srgbClr val="000000"/>
                </a:solidFill>
                <a:latin typeface="+mj-lt"/>
              </a:rPr>
              <a:t>New_Line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1796" b="1" dirty="0">
                <a:solidFill>
                  <a:srgbClr val="000000"/>
                </a:solidFill>
                <a:latin typeface="+mj-lt"/>
              </a:rPr>
              <a:t>e</a:t>
            </a:r>
            <a:r>
              <a:rPr lang="en-US" altLang="zh-CN" sz="1796" b="1" dirty="0" smtClean="0">
                <a:solidFill>
                  <a:srgbClr val="000000"/>
                </a:solidFill>
                <a:latin typeface="+mj-lt"/>
              </a:rPr>
              <a:t>nd </a:t>
            </a:r>
            <a:r>
              <a:rPr lang="en-US" altLang="zh-CN" sz="1796" dirty="0" smtClean="0">
                <a:solidFill>
                  <a:srgbClr val="FF0000"/>
                </a:solidFill>
                <a:latin typeface="+mj-lt"/>
              </a:rPr>
              <a:t>Hello</a:t>
            </a:r>
            <a:r>
              <a:rPr lang="en-US" altLang="zh-CN" sz="1796" dirty="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1796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281012" y="2780928"/>
            <a:ext cx="1251946" cy="64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965"/>
              </a:lnSpc>
            </a:pPr>
            <a:r>
              <a:rPr lang="en-US" altLang="zh-CN" sz="2400" dirty="0" err="1">
                <a:solidFill>
                  <a:srgbClr val="006633"/>
                </a:solidFill>
                <a:latin typeface="+mj-lt"/>
                <a:cs typeface="Sakkal Majalla" panose="02000000000000000000" pitchFamily="2" charset="-78"/>
              </a:rPr>
              <a:t>hello.adb</a:t>
            </a:r>
            <a:endParaRPr lang="zh-CN" altLang="en-US" sz="2400" dirty="0">
              <a:solidFill>
                <a:srgbClr val="006633"/>
              </a:solidFill>
              <a:latin typeface="+mj-lt"/>
              <a:cs typeface="Sakkal Majalla" panose="02000000000000000000" pitchFamily="2" charset="-7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76353" y="4041938"/>
            <a:ext cx="2953694" cy="646331"/>
          </a:xfrm>
          <a:prstGeom prst="rect">
            <a:avLst/>
          </a:prstGeom>
          <a:solidFill>
            <a:srgbClr val="99CCFF"/>
          </a:solidFill>
        </p:spPr>
        <p:txBody>
          <a:bodyPr wrap="none">
            <a:spAutoFit/>
          </a:bodyPr>
          <a:lstStyle/>
          <a:p>
            <a:r>
              <a:rPr lang="en-US" altLang="zh-CN" kern="100" dirty="0" err="1">
                <a:latin typeface="+mj-lt"/>
              </a:rPr>
              <a:t>Str:String</a:t>
            </a:r>
            <a:r>
              <a:rPr lang="en-US" altLang="zh-CN" kern="100" dirty="0">
                <a:latin typeface="+mj-lt"/>
              </a:rPr>
              <a:t> := "Hello </a:t>
            </a:r>
            <a:r>
              <a:rPr lang="en-US" altLang="zh-CN" kern="100" dirty="0" smtClean="0">
                <a:latin typeface="+mj-lt"/>
              </a:rPr>
              <a:t>World";</a:t>
            </a:r>
          </a:p>
          <a:p>
            <a:r>
              <a:rPr lang="en-US" altLang="zh-CN" kern="100" dirty="0" err="1" smtClean="0">
                <a:latin typeface="+mj-lt"/>
              </a:rPr>
              <a:t>Put(Str</a:t>
            </a:r>
            <a:r>
              <a:rPr lang="en-US" altLang="zh-CN" kern="100" dirty="0" smtClean="0">
                <a:latin typeface="+mj-lt"/>
              </a:rPr>
              <a:t>)</a:t>
            </a:r>
            <a:endParaRPr lang="zh-CN" altLang="en-US" dirty="0">
              <a:latin typeface="+mj-lt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33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620688"/>
            <a:ext cx="7848872" cy="5355312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000 -- filename: </a:t>
            </a:r>
            <a:r>
              <a:rPr lang="en-US" altLang="zh-CN" dirty="0" err="1"/>
              <a:t>ifInteger.adb</a:t>
            </a:r>
            <a:endParaRPr lang="zh-CN" altLang="zh-CN" dirty="0"/>
          </a:p>
          <a:p>
            <a:r>
              <a:rPr lang="en-US" altLang="zh-CN" dirty="0"/>
              <a:t>001 with </a:t>
            </a:r>
            <a:r>
              <a:rPr lang="en-US" altLang="zh-CN" dirty="0" err="1"/>
              <a:t>Ada.Text_IO</a:t>
            </a:r>
            <a:r>
              <a:rPr lang="en-US" altLang="zh-CN" dirty="0"/>
              <a:t>; use </a:t>
            </a:r>
            <a:r>
              <a:rPr lang="en-US" altLang="zh-CN" dirty="0" err="1"/>
              <a:t>Ada.Text_IO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002 with </a:t>
            </a:r>
            <a:r>
              <a:rPr lang="en-US" altLang="zh-CN" dirty="0" err="1"/>
              <a:t>Ada.Integer_Text_IO</a:t>
            </a:r>
            <a:r>
              <a:rPr lang="en-US" altLang="zh-CN" dirty="0"/>
              <a:t>; use </a:t>
            </a:r>
            <a:r>
              <a:rPr lang="en-US" altLang="zh-CN" dirty="0" err="1"/>
              <a:t>Ada.Integer_Text_IO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003 procedure </a:t>
            </a:r>
            <a:r>
              <a:rPr lang="en-US" altLang="zh-CN" dirty="0" err="1"/>
              <a:t>testrange</a:t>
            </a:r>
            <a:r>
              <a:rPr lang="en-US" altLang="zh-CN" dirty="0"/>
              <a:t> is</a:t>
            </a:r>
            <a:endParaRPr lang="zh-CN" altLang="zh-CN" dirty="0"/>
          </a:p>
          <a:p>
            <a:r>
              <a:rPr lang="en-US" altLang="zh-CN" dirty="0"/>
              <a:t>004     </a:t>
            </a:r>
            <a:r>
              <a:rPr lang="en-US" altLang="zh-CN" dirty="0" err="1"/>
              <a:t>Var</a:t>
            </a:r>
            <a:r>
              <a:rPr lang="en-US" altLang="zh-CN" dirty="0"/>
              <a:t> : Integer; </a:t>
            </a:r>
            <a:endParaRPr lang="zh-CN" altLang="zh-CN" dirty="0"/>
          </a:p>
          <a:p>
            <a:r>
              <a:rPr lang="en-US" altLang="zh-CN" dirty="0"/>
              <a:t>005 begin</a:t>
            </a:r>
            <a:endParaRPr lang="zh-CN" altLang="zh-CN" dirty="0"/>
          </a:p>
          <a:p>
            <a:r>
              <a:rPr lang="en-US" altLang="zh-CN" dirty="0"/>
              <a:t>006    </a:t>
            </a:r>
            <a:r>
              <a:rPr lang="en-US" altLang="zh-CN" dirty="0">
                <a:solidFill>
                  <a:srgbClr val="FF0000"/>
                </a:solidFill>
              </a:rPr>
              <a:t>while </a:t>
            </a:r>
            <a:r>
              <a:rPr lang="en-US" altLang="zh-CN" dirty="0" err="1">
                <a:solidFill>
                  <a:srgbClr val="FF0000"/>
                </a:solidFill>
              </a:rPr>
              <a:t>Var</a:t>
            </a:r>
            <a:r>
              <a:rPr lang="en-US" altLang="zh-CN" dirty="0">
                <a:solidFill>
                  <a:srgbClr val="FF0000"/>
                </a:solidFill>
              </a:rPr>
              <a:t> /= 0 loop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007        Put ("Enter an Integer number to confirm its range:"); </a:t>
            </a:r>
            <a:endParaRPr lang="zh-CN" altLang="zh-CN" dirty="0"/>
          </a:p>
          <a:p>
            <a:r>
              <a:rPr lang="en-US" altLang="zh-CN" dirty="0"/>
              <a:t>008        </a:t>
            </a:r>
            <a:r>
              <a:rPr lang="en-US" altLang="zh-CN" dirty="0" err="1"/>
              <a:t>Get(Var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009       case </a:t>
            </a:r>
            <a:r>
              <a:rPr lang="en-US" altLang="zh-CN" dirty="0" err="1"/>
              <a:t>Var</a:t>
            </a:r>
            <a:r>
              <a:rPr lang="en-US" altLang="zh-CN" dirty="0"/>
              <a:t> is</a:t>
            </a:r>
            <a:endParaRPr lang="zh-CN" altLang="zh-CN" dirty="0"/>
          </a:p>
          <a:p>
            <a:r>
              <a:rPr lang="en-US" altLang="zh-CN" dirty="0"/>
              <a:t>010          when </a:t>
            </a:r>
            <a:r>
              <a:rPr lang="en-US" altLang="zh-CN" dirty="0" err="1"/>
              <a:t>Integer'First</a:t>
            </a:r>
            <a:r>
              <a:rPr lang="en-US" altLang="zh-CN" dirty="0"/>
              <a:t> .. -1 =&gt;</a:t>
            </a:r>
            <a:endParaRPr lang="zh-CN" altLang="zh-CN" dirty="0"/>
          </a:p>
          <a:p>
            <a:r>
              <a:rPr lang="en-US" altLang="zh-CN" dirty="0"/>
              <a:t>011                      </a:t>
            </a:r>
            <a:r>
              <a:rPr lang="en-US" altLang="zh-CN" dirty="0" err="1"/>
              <a:t>Put_Line</a:t>
            </a:r>
            <a:r>
              <a:rPr lang="en-US" altLang="zh-CN" dirty="0"/>
              <a:t> ("It is a negative number"); </a:t>
            </a:r>
            <a:endParaRPr lang="zh-CN" altLang="zh-CN" dirty="0"/>
          </a:p>
          <a:p>
            <a:r>
              <a:rPr lang="en-US" altLang="zh-CN" dirty="0"/>
              <a:t>012           when 1 .. </a:t>
            </a:r>
            <a:r>
              <a:rPr lang="en-US" altLang="zh-CN" dirty="0" err="1"/>
              <a:t>Integer'Last</a:t>
            </a:r>
            <a:r>
              <a:rPr lang="en-US" altLang="zh-CN" dirty="0"/>
              <a:t> =&gt;</a:t>
            </a:r>
            <a:endParaRPr lang="zh-CN" altLang="zh-CN" dirty="0"/>
          </a:p>
          <a:p>
            <a:r>
              <a:rPr lang="en-US" altLang="zh-CN" dirty="0"/>
              <a:t>013                      </a:t>
            </a:r>
            <a:r>
              <a:rPr lang="en-US" altLang="zh-CN" dirty="0" err="1"/>
              <a:t>Put_Line</a:t>
            </a:r>
            <a:r>
              <a:rPr lang="en-US" altLang="zh-CN" dirty="0"/>
              <a:t> ("It is a positive number");</a:t>
            </a:r>
            <a:endParaRPr lang="zh-CN" altLang="zh-CN" dirty="0"/>
          </a:p>
          <a:p>
            <a:r>
              <a:rPr lang="en-US" altLang="zh-CN" dirty="0"/>
              <a:t>014          when others =&gt;</a:t>
            </a:r>
            <a:endParaRPr lang="zh-CN" altLang="zh-CN" dirty="0"/>
          </a:p>
          <a:p>
            <a:r>
              <a:rPr lang="en-US" altLang="zh-CN" dirty="0"/>
              <a:t>015                      </a:t>
            </a:r>
            <a:r>
              <a:rPr lang="en-US" altLang="zh-CN" dirty="0" err="1"/>
              <a:t>Put_Line</a:t>
            </a:r>
            <a:r>
              <a:rPr lang="en-US" altLang="zh-CN" dirty="0"/>
              <a:t> ("It is 0");</a:t>
            </a:r>
            <a:endParaRPr lang="zh-CN" altLang="zh-CN" dirty="0"/>
          </a:p>
          <a:p>
            <a:r>
              <a:rPr lang="en-US" altLang="zh-CN" dirty="0"/>
              <a:t>016       end case; </a:t>
            </a:r>
            <a:endParaRPr lang="zh-CN" altLang="zh-CN" dirty="0"/>
          </a:p>
          <a:p>
            <a:r>
              <a:rPr lang="en-US" altLang="zh-CN" dirty="0"/>
              <a:t>017    </a:t>
            </a:r>
            <a:r>
              <a:rPr lang="en-US" altLang="zh-CN" dirty="0">
                <a:solidFill>
                  <a:srgbClr val="FF0000"/>
                </a:solidFill>
              </a:rPr>
              <a:t>end loop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018 end </a:t>
            </a:r>
            <a:r>
              <a:rPr lang="en-US" altLang="zh-CN" dirty="0" err="1"/>
              <a:t>testrange</a:t>
            </a:r>
            <a:r>
              <a:rPr lang="en-US" altLang="zh-CN" dirty="0"/>
              <a:t>;</a:t>
            </a: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132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3" name="文本框 6"/>
          <p:cNvSpPr txBox="1">
            <a:spLocks noChangeArrowheads="1"/>
          </p:cNvSpPr>
          <p:nvPr/>
        </p:nvSpPr>
        <p:spPr bwMode="auto">
          <a:xfrm>
            <a:off x="611560" y="1366890"/>
            <a:ext cx="66107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Mechanisms to control complexity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15616" y="1807101"/>
            <a:ext cx="2556790" cy="129266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Abstraction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Modularization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Encapsulation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83568" y="476672"/>
            <a:ext cx="4364656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Structuring Programs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3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7" name="文本框 6"/>
          <p:cNvSpPr txBox="1">
            <a:spLocks noChangeArrowheads="1"/>
          </p:cNvSpPr>
          <p:nvPr/>
        </p:nvSpPr>
        <p:spPr bwMode="auto">
          <a:xfrm>
            <a:off x="683568" y="1367227"/>
            <a:ext cx="23516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Modularity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87624" y="1769972"/>
            <a:ext cx="4368183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r>
              <a:rPr lang="en-US" altLang="zh-CN" sz="2400" dirty="0">
                <a:latin typeface="+mj-lt"/>
              </a:rPr>
              <a:t>Partition system into modules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7664" y="2274181"/>
            <a:ext cx="6686126" cy="56496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Reduce complexity, easier development/maintenance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Parallel development, divide programming job for teams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87624" y="3053679"/>
            <a:ext cx="2144818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r>
              <a:rPr lang="en-US" altLang="zh-CN" sz="2400" dirty="0" err="1">
                <a:latin typeface="+mj-lt"/>
              </a:rPr>
              <a:t>Ada</a:t>
            </a:r>
            <a:r>
              <a:rPr lang="en-US" altLang="zh-CN" sz="2400" dirty="0">
                <a:latin typeface="+mj-lt"/>
              </a:rPr>
              <a:t> modules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22384" y="3619108"/>
            <a:ext cx="4719241" cy="65793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 sz="186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r>
              <a:rPr lang="en-US" altLang="zh-CN" sz="2000" dirty="0">
                <a:latin typeface="+mj-lt"/>
              </a:rPr>
              <a:t>Subprograms: </a:t>
            </a:r>
            <a:r>
              <a:rPr lang="en-US" altLang="zh-CN" sz="2000" b="1" dirty="0">
                <a:latin typeface="+mj-lt"/>
              </a:rPr>
              <a:t>procedures, functions</a:t>
            </a:r>
          </a:p>
          <a:p>
            <a:endParaRPr lang="en-US" altLang="zh-CN" sz="2000" dirty="0">
              <a:latin typeface="+mj-lt"/>
            </a:endParaRPr>
          </a:p>
          <a:p>
            <a:r>
              <a:rPr lang="en-US" altLang="zh-CN" sz="2000" b="1" dirty="0">
                <a:latin typeface="+mj-lt"/>
              </a:rPr>
              <a:t>Packages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683568" y="548680"/>
            <a:ext cx="4364656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Structuring Programs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45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48681" y="1671343"/>
            <a:ext cx="3927462" cy="573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40007" y="2247407"/>
            <a:ext cx="3936136" cy="2724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3187" name="图片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7" y="1813405"/>
            <a:ext cx="640827" cy="8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图片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15" y="3029890"/>
            <a:ext cx="879779" cy="8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文本框 4"/>
          <p:cNvSpPr txBox="1">
            <a:spLocks noChangeArrowheads="1"/>
          </p:cNvSpPr>
          <p:nvPr/>
        </p:nvSpPr>
        <p:spPr bwMode="auto">
          <a:xfrm>
            <a:off x="611560" y="548680"/>
            <a:ext cx="221470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Procedures</a:t>
            </a:r>
            <a:endParaRPr lang="zh-CN" altLang="en-US" dirty="0"/>
          </a:p>
        </p:txBody>
      </p:sp>
      <p:sp>
        <p:nvSpPr>
          <p:cNvPr id="93190" name="文本框 5"/>
          <p:cNvSpPr txBox="1">
            <a:spLocks noChangeArrowheads="1"/>
          </p:cNvSpPr>
          <p:nvPr/>
        </p:nvSpPr>
        <p:spPr bwMode="auto">
          <a:xfrm>
            <a:off x="2711394" y="1847543"/>
            <a:ext cx="3701334" cy="423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29"/>
              </a:lnSpc>
            </a:pPr>
            <a:r>
              <a:rPr lang="en-US" altLang="zh-CN" sz="2000" b="1" dirty="0">
                <a:latin typeface="+mj-lt"/>
              </a:rPr>
              <a:t>procedure </a:t>
            </a:r>
            <a:r>
              <a:rPr lang="en-US" altLang="zh-CN" sz="2000" dirty="0">
                <a:latin typeface="+mj-lt"/>
              </a:rPr>
              <a:t>name (arguments) </a:t>
            </a:r>
            <a:r>
              <a:rPr lang="en-US" altLang="zh-CN" sz="2000" b="1" dirty="0">
                <a:latin typeface="+mj-lt"/>
              </a:rPr>
              <a:t>is</a:t>
            </a:r>
          </a:p>
          <a:p>
            <a:pPr eaLnBrk="1" hangingPunct="1">
              <a:lnSpc>
                <a:spcPts val="855"/>
              </a:lnSpc>
            </a:pPr>
            <a:endParaRPr lang="en-US" altLang="zh-CN" b="1" dirty="0"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b="1" dirty="0">
              <a:latin typeface="+mj-lt"/>
            </a:endParaRPr>
          </a:p>
        </p:txBody>
      </p:sp>
      <p:sp>
        <p:nvSpPr>
          <p:cNvPr id="93191" name="文本框 6"/>
          <p:cNvSpPr txBox="1">
            <a:spLocks noChangeArrowheads="1"/>
          </p:cNvSpPr>
          <p:nvPr/>
        </p:nvSpPr>
        <p:spPr bwMode="auto">
          <a:xfrm>
            <a:off x="2753489" y="2421506"/>
            <a:ext cx="3518592" cy="205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72"/>
              </a:lnSpc>
            </a:pPr>
            <a:r>
              <a:rPr lang="en-US" altLang="zh-CN" sz="2000" dirty="0">
                <a:latin typeface="+mj-lt"/>
              </a:rPr>
              <a:t>-- comment explaining </a:t>
            </a:r>
            <a:r>
              <a:rPr lang="en-US" altLang="zh-CN" sz="2000" dirty="0" smtClean="0">
                <a:latin typeface="+mj-lt"/>
              </a:rPr>
              <a:t>purpose</a:t>
            </a:r>
          </a:p>
          <a:p>
            <a:pPr eaLnBrk="1" hangingPunct="1">
              <a:lnSpc>
                <a:spcPts val="1572"/>
              </a:lnSpc>
            </a:pPr>
            <a:endParaRPr lang="en-US" altLang="zh-CN" sz="2000" b="1" dirty="0" smtClean="0">
              <a:latin typeface="+mj-lt"/>
            </a:endParaRPr>
          </a:p>
          <a:p>
            <a:pPr eaLnBrk="1" hangingPunct="1">
              <a:lnSpc>
                <a:spcPts val="1572"/>
              </a:lnSpc>
            </a:pPr>
            <a:r>
              <a:rPr lang="en-US" altLang="zh-CN" sz="2000" b="1" dirty="0" smtClean="0">
                <a:latin typeface="+mj-lt"/>
              </a:rPr>
              <a:t>constant </a:t>
            </a:r>
            <a:r>
              <a:rPr lang="en-US" altLang="zh-CN" sz="2000" dirty="0">
                <a:latin typeface="+mj-lt"/>
              </a:rPr>
              <a:t>definitions</a:t>
            </a:r>
          </a:p>
          <a:p>
            <a:pPr eaLnBrk="1" hangingPunct="1">
              <a:lnSpc>
                <a:spcPts val="1796"/>
              </a:lnSpc>
            </a:pPr>
            <a:r>
              <a:rPr lang="en-US" altLang="zh-CN" sz="2000" b="1" dirty="0">
                <a:latin typeface="+mj-lt"/>
              </a:rPr>
              <a:t>variable </a:t>
            </a:r>
            <a:r>
              <a:rPr lang="en-US" altLang="zh-CN" sz="2000" dirty="0">
                <a:latin typeface="+mj-lt"/>
              </a:rPr>
              <a:t>definitions</a:t>
            </a:r>
          </a:p>
          <a:p>
            <a:pPr eaLnBrk="1" hangingPunct="1">
              <a:lnSpc>
                <a:spcPts val="1860"/>
              </a:lnSpc>
            </a:pPr>
            <a:r>
              <a:rPr lang="en-US" altLang="zh-CN" sz="2000" b="1" dirty="0">
                <a:latin typeface="+mj-lt"/>
              </a:rPr>
              <a:t>procedure </a:t>
            </a:r>
            <a:r>
              <a:rPr lang="en-US" altLang="zh-CN" sz="2000" dirty="0">
                <a:latin typeface="+mj-lt"/>
              </a:rPr>
              <a:t>definitions</a:t>
            </a:r>
          </a:p>
          <a:p>
            <a:pPr eaLnBrk="1" hangingPunct="1">
              <a:lnSpc>
                <a:spcPts val="855"/>
              </a:lnSpc>
            </a:pPr>
            <a:endParaRPr lang="en-US" altLang="zh-CN" sz="2000" dirty="0"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000" dirty="0">
              <a:latin typeface="+mj-lt"/>
            </a:endParaRPr>
          </a:p>
          <a:p>
            <a:pPr eaLnBrk="1" hangingPunct="1">
              <a:lnSpc>
                <a:spcPts val="1903"/>
              </a:lnSpc>
            </a:pPr>
            <a:r>
              <a:rPr lang="en-US" altLang="zh-CN" sz="2000" b="1" dirty="0">
                <a:latin typeface="+mj-lt"/>
              </a:rPr>
              <a:t>begin </a:t>
            </a:r>
            <a:r>
              <a:rPr lang="en-US" altLang="zh-CN" sz="2000" dirty="0">
                <a:latin typeface="+mj-lt"/>
              </a:rPr>
              <a:t>--name</a:t>
            </a:r>
          </a:p>
          <a:p>
            <a:pPr eaLnBrk="1" hangingPunct="1">
              <a:lnSpc>
                <a:spcPts val="1775"/>
              </a:lnSpc>
            </a:pPr>
            <a:r>
              <a:rPr lang="en-US" altLang="zh-CN" sz="2000" dirty="0">
                <a:latin typeface="+mj-lt"/>
              </a:rPr>
              <a:t>statements</a:t>
            </a:r>
          </a:p>
          <a:p>
            <a:pPr eaLnBrk="1" hangingPunct="1">
              <a:lnSpc>
                <a:spcPts val="1988"/>
              </a:lnSpc>
            </a:pPr>
            <a:r>
              <a:rPr lang="en-US" altLang="zh-CN" sz="2000" b="1" dirty="0">
                <a:latin typeface="+mj-lt"/>
              </a:rPr>
              <a:t>end </a:t>
            </a:r>
            <a:r>
              <a:rPr lang="en-US" altLang="zh-CN" sz="2000" dirty="0">
                <a:latin typeface="+mj-lt"/>
              </a:rPr>
              <a:t>name;</a:t>
            </a:r>
            <a:endParaRPr lang="zh-CN" altLang="en-US" sz="2000" dirty="0">
              <a:latin typeface="+mj-lt"/>
            </a:endParaRPr>
          </a:p>
        </p:txBody>
      </p:sp>
      <p:sp>
        <p:nvSpPr>
          <p:cNvPr id="93192" name="文本框 7"/>
          <p:cNvSpPr txBox="1">
            <a:spLocks noChangeArrowheads="1"/>
          </p:cNvSpPr>
          <p:nvPr/>
        </p:nvSpPr>
        <p:spPr bwMode="auto">
          <a:xfrm>
            <a:off x="909736" y="1801187"/>
            <a:ext cx="1128514" cy="17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44"/>
              </a:lnSpc>
            </a:pPr>
            <a:r>
              <a:rPr lang="en-US" altLang="zh-CN" dirty="0">
                <a:latin typeface="+mj-lt"/>
              </a:rPr>
              <a:t>declaration</a:t>
            </a:r>
            <a:endParaRPr lang="zh-CN" altLang="en-US" dirty="0">
              <a:latin typeface="+mj-lt"/>
            </a:endParaRPr>
          </a:p>
        </p:txBody>
      </p:sp>
      <p:sp>
        <p:nvSpPr>
          <p:cNvPr id="93193" name="文本框 8"/>
          <p:cNvSpPr txBox="1">
            <a:spLocks noChangeArrowheads="1"/>
          </p:cNvSpPr>
          <p:nvPr/>
        </p:nvSpPr>
        <p:spPr bwMode="auto">
          <a:xfrm>
            <a:off x="885297" y="2982372"/>
            <a:ext cx="923330" cy="1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44"/>
              </a:lnSpc>
            </a:pPr>
            <a:r>
              <a:rPr lang="en-US" altLang="zh-CN">
                <a:latin typeface="+mj-lt"/>
              </a:rPr>
              <a:t>definition</a:t>
            </a:r>
            <a:endParaRPr lang="zh-CN" altLang="en-US">
              <a:latin typeface="+mj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44095" y="2927150"/>
            <a:ext cx="1950855" cy="47448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56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+mj-lt"/>
                <a:ea typeface="+mn-ea"/>
              </a:rPr>
              <a:t>defined for use in this</a:t>
            </a:r>
          </a:p>
          <a:p>
            <a:pPr eaLnBrk="1" fontAlgn="auto" hangingPunct="1">
              <a:lnSpc>
                <a:spcPts val="20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+mj-lt"/>
                <a:ea typeface="+mn-ea"/>
              </a:rPr>
              <a:t>procedure only</a:t>
            </a:r>
            <a:endParaRPr lang="zh-CN" altLang="en-US" sz="1600" dirty="0">
              <a:latin typeface="+mj-lt"/>
              <a:ea typeface="+mn-ea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5568031" y="2751463"/>
            <a:ext cx="288032" cy="695965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285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11560" y="1599335"/>
            <a:ext cx="5331347" cy="3595608"/>
            <a:chOff x="716446" y="2132856"/>
            <a:chExt cx="5331347" cy="3595608"/>
          </a:xfrm>
        </p:grpSpPr>
        <p:sp>
          <p:nvSpPr>
            <p:cNvPr id="6" name="文本框 5"/>
            <p:cNvSpPr txBox="1"/>
            <p:nvPr/>
          </p:nvSpPr>
          <p:spPr>
            <a:xfrm>
              <a:off x="716446" y="2132856"/>
              <a:ext cx="2891817" cy="26238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204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accent6"/>
                  </a:solidFill>
                  <a:latin typeface="+mj-lt"/>
                  <a:ea typeface="+mn-ea"/>
                </a:rPr>
                <a:t>procedure </a:t>
              </a:r>
              <a:r>
                <a:rPr lang="en-US" altLang="zh-CN" sz="2400" dirty="0">
                  <a:solidFill>
                    <a:srgbClr val="000000"/>
                  </a:solidFill>
                  <a:latin typeface="+mj-lt"/>
                  <a:ea typeface="+mn-ea"/>
                </a:rPr>
                <a:t>display </a:t>
              </a:r>
              <a:r>
                <a:rPr lang="en-US" altLang="zh-CN" sz="2400" b="1" dirty="0">
                  <a:solidFill>
                    <a:schemeClr val="accent6"/>
                  </a:solidFill>
                  <a:latin typeface="+mj-lt"/>
                  <a:ea typeface="+mn-ea"/>
                </a:rPr>
                <a:t>is</a:t>
              </a:r>
              <a:endParaRPr lang="zh-CN" altLang="en-US" sz="2400" b="1" dirty="0">
                <a:solidFill>
                  <a:schemeClr val="accent6"/>
                </a:solidFill>
                <a:latin typeface="+mj-lt"/>
                <a:ea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9706" y="2507577"/>
              <a:ext cx="2636940" cy="62837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204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0000"/>
                  </a:solidFill>
                  <a:latin typeface="+mj-lt"/>
                  <a:ea typeface="+mn-ea"/>
                </a:rPr>
                <a:t>-- display a number</a:t>
              </a:r>
            </a:p>
            <a:p>
              <a:pPr eaLnBrk="1" fontAlgn="auto" hangingPunct="1">
                <a:lnSpc>
                  <a:spcPts val="288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rgbClr val="000000"/>
                  </a:solidFill>
                  <a:latin typeface="+mj-lt"/>
                  <a:ea typeface="+mn-ea"/>
                </a:rPr>
                <a:t>num : integer;</a:t>
              </a:r>
              <a:endParaRPr lang="zh-CN" altLang="en-US" sz="2400" dirty="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09706" y="3240726"/>
              <a:ext cx="3079369" cy="26238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204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accent6"/>
                  </a:solidFill>
                  <a:latin typeface="+mj-lt"/>
                  <a:ea typeface="+mn-ea"/>
                </a:rPr>
                <a:t>begin </a:t>
              </a:r>
              <a:r>
                <a:rPr lang="en-US" altLang="zh-CN" sz="2400" dirty="0">
                  <a:solidFill>
                    <a:srgbClr val="000000"/>
                  </a:solidFill>
                  <a:latin typeface="+mj-lt"/>
                  <a:ea typeface="+mn-ea"/>
                </a:rPr>
                <a:t>-- </a:t>
              </a:r>
              <a:r>
                <a:rPr lang="en-US" altLang="zh-CN" sz="2400" dirty="0" err="1">
                  <a:solidFill>
                    <a:srgbClr val="000000"/>
                  </a:solidFill>
                  <a:latin typeface="+mj-lt"/>
                  <a:ea typeface="+mn-ea"/>
                </a:rPr>
                <a:t>show_answer</a:t>
              </a:r>
              <a:endParaRPr lang="zh-CN" altLang="en-US" sz="2400" dirty="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98472" y="3615447"/>
              <a:ext cx="1376980" cy="62837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204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>
                  <a:solidFill>
                    <a:srgbClr val="000000"/>
                  </a:solidFill>
                  <a:latin typeface="+mj-lt"/>
                  <a:ea typeface="+mn-ea"/>
                </a:rPr>
                <a:t>num:= 71;</a:t>
              </a:r>
            </a:p>
            <a:p>
              <a:pPr eaLnBrk="1" fontAlgn="auto" hangingPunct="1">
                <a:lnSpc>
                  <a:spcPts val="288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>
                  <a:solidFill>
                    <a:srgbClr val="000000"/>
                  </a:solidFill>
                  <a:latin typeface="+mj-lt"/>
                  <a:ea typeface="+mn-ea"/>
                </a:rPr>
                <a:t>new_line;</a:t>
              </a:r>
              <a:endParaRPr lang="zh-CN" altLang="en-US" sz="240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98471" y="4356742"/>
              <a:ext cx="4549322" cy="101309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204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>
                  <a:solidFill>
                    <a:srgbClr val="000000"/>
                  </a:solidFill>
                  <a:latin typeface="+mj-lt"/>
                  <a:ea typeface="+mn-ea"/>
                </a:rPr>
                <a:t>put(“the</a:t>
              </a:r>
              <a:r>
                <a:rPr lang="en-US" altLang="zh-CN" sz="2400" dirty="0">
                  <a:solidFill>
                    <a:srgbClr val="000000"/>
                  </a:solidFill>
                  <a:latin typeface="+mj-lt"/>
                  <a:ea typeface="+mn-ea"/>
                </a:rPr>
                <a:t> number of students is :”);</a:t>
              </a:r>
            </a:p>
            <a:p>
              <a:pPr eaLnBrk="1" fontAlgn="auto" hangingPunct="1">
                <a:lnSpc>
                  <a:spcPts val="288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>
                  <a:solidFill>
                    <a:srgbClr val="000000"/>
                  </a:solidFill>
                  <a:latin typeface="+mj-lt"/>
                  <a:ea typeface="+mn-ea"/>
                </a:rPr>
                <a:t>put(num</a:t>
              </a:r>
              <a:r>
                <a:rPr lang="en-US" altLang="zh-CN" sz="2400" dirty="0">
                  <a:solidFill>
                    <a:srgbClr val="000000"/>
                  </a:solidFill>
                  <a:latin typeface="+mj-lt"/>
                  <a:ea typeface="+mn-ea"/>
                </a:rPr>
                <a:t>);</a:t>
              </a:r>
            </a:p>
            <a:p>
              <a:pPr eaLnBrk="1" fontAlgn="auto" hangingPunct="1">
                <a:lnSpc>
                  <a:spcPts val="85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400" dirty="0">
                <a:solidFill>
                  <a:srgbClr val="000000"/>
                </a:solidFill>
                <a:latin typeface="+mj-lt"/>
                <a:ea typeface="+mn-ea"/>
              </a:endParaRPr>
            </a:p>
            <a:p>
              <a:pPr eaLnBrk="1" fontAlgn="auto" hangingPunct="1">
                <a:lnSpc>
                  <a:spcPts val="209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>
                  <a:solidFill>
                    <a:srgbClr val="000000"/>
                  </a:solidFill>
                  <a:latin typeface="+mj-lt"/>
                  <a:ea typeface="+mn-ea"/>
                </a:rPr>
                <a:t>new_line</a:t>
              </a:r>
              <a:r>
                <a:rPr lang="en-US" altLang="zh-CN" sz="2400" dirty="0">
                  <a:solidFill>
                    <a:srgbClr val="000000"/>
                  </a:solidFill>
                  <a:latin typeface="+mj-lt"/>
                  <a:ea typeface="+mn-ea"/>
                </a:rPr>
                <a:t>;</a:t>
              </a:r>
              <a:endParaRPr lang="zh-CN" altLang="en-US" sz="2400" dirty="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09705" y="5456466"/>
              <a:ext cx="1676741" cy="27199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2111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solidFill>
                    <a:schemeClr val="accent6"/>
                  </a:solidFill>
                  <a:latin typeface="+mj-lt"/>
                  <a:ea typeface="+mn-ea"/>
                </a:rPr>
                <a:t>end </a:t>
              </a:r>
              <a:r>
                <a:rPr lang="en-US" altLang="zh-CN" sz="2400" dirty="0">
                  <a:solidFill>
                    <a:srgbClr val="000000"/>
                  </a:solidFill>
                  <a:latin typeface="+mj-lt"/>
                  <a:ea typeface="+mn-ea"/>
                </a:rPr>
                <a:t>display;</a:t>
              </a:r>
              <a:endParaRPr lang="zh-CN" altLang="en-US" sz="2400" dirty="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</p:grp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611560" y="548680"/>
            <a:ext cx="221470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Procedures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730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7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36" y="3298937"/>
            <a:ext cx="1064424" cy="71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8" name="文本框 5"/>
          <p:cNvSpPr txBox="1">
            <a:spLocks noChangeArrowheads="1"/>
          </p:cNvSpPr>
          <p:nvPr/>
        </p:nvSpPr>
        <p:spPr bwMode="auto">
          <a:xfrm>
            <a:off x="584935" y="1413861"/>
            <a:ext cx="31723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Procedure Call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1951" y="1845822"/>
            <a:ext cx="5145639" cy="86177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r>
              <a:rPr lang="en-US" altLang="zh-CN" dirty="0">
                <a:latin typeface="+mj-lt"/>
              </a:rPr>
              <a:t>Write its </a:t>
            </a:r>
            <a:r>
              <a:rPr lang="en-US" altLang="zh-CN" dirty="0" smtClean="0">
                <a:latin typeface="+mj-lt"/>
              </a:rPr>
              <a:t>name</a:t>
            </a:r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Include arguments in brackets</a:t>
            </a:r>
            <a:endParaRPr lang="zh-CN" altLang="en-US" dirty="0"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8487" y="2697268"/>
            <a:ext cx="2430152" cy="207749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begin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400" dirty="0" err="1" smtClean="0">
                <a:solidFill>
                  <a:srgbClr val="000000"/>
                </a:solidFill>
                <a:latin typeface="+mj-lt"/>
                <a:ea typeface="+mn-ea"/>
              </a:rPr>
              <a:t>get_two_nums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 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add_two_nums</a:t>
            </a:r>
            <a:r>
              <a:rPr lang="en-US" altLang="zh-CN" sz="2400" dirty="0">
                <a:solidFill>
                  <a:srgbClr val="000000"/>
                </a:solidFill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   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show_answer</a:t>
            </a:r>
            <a:r>
              <a:rPr lang="en-US" altLang="zh-CN" sz="2400" dirty="0" smtClean="0">
                <a:solidFill>
                  <a:srgbClr val="000000"/>
                </a:solidFill>
              </a:rPr>
              <a:t>;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b="1" dirty="0">
                <a:solidFill>
                  <a:srgbClr val="000000"/>
                </a:solidFill>
              </a:rPr>
              <a:t>end</a:t>
            </a:r>
            <a:r>
              <a:rPr lang="en-US" altLang="zh-CN" sz="2400" dirty="0">
                <a:solidFill>
                  <a:srgbClr val="000000"/>
                </a:solidFill>
              </a:rPr>
              <a:t>;</a:t>
            </a:r>
            <a:endParaRPr lang="zh-CN" altLang="en-US" sz="2400" dirty="0">
              <a:solidFill>
                <a:srgbClr val="000000"/>
              </a:solidFill>
            </a:endParaRPr>
          </a:p>
          <a:p>
            <a:pPr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18487" y="3524783"/>
            <a:ext cx="296235" cy="2335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dirty="0">
                <a:latin typeface="+mj-lt"/>
                <a:ea typeface="+mn-ea"/>
              </a:rPr>
              <a:t>	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11951" y="4640108"/>
            <a:ext cx="4603824" cy="26930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111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j-lt"/>
                <a:ea typeface="+mn-ea"/>
              </a:rPr>
              <a:t>Procedure must be </a:t>
            </a:r>
            <a:r>
              <a:rPr lang="en-US" altLang="zh-CN" sz="2800" b="1" dirty="0">
                <a:solidFill>
                  <a:srgbClr val="000000"/>
                </a:solidFill>
                <a:latin typeface="+mj-lt"/>
                <a:ea typeface="+mn-ea"/>
              </a:rPr>
              <a:t>visible</a:t>
            </a:r>
            <a:endParaRPr lang="zh-CN" altLang="en-US" sz="2800" b="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61768" y="5213506"/>
            <a:ext cx="2689839" cy="56425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Declared earlier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Included via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with</a:t>
            </a:r>
            <a:endParaRPr lang="zh-CN" altLang="en-US" sz="2400" b="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10657" y="3554773"/>
            <a:ext cx="1739259" cy="21230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56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accent6"/>
                </a:solidFill>
                <a:latin typeface="+mj-lt"/>
                <a:ea typeface="+mn-ea"/>
              </a:rPr>
              <a:t>procedure calls</a:t>
            </a:r>
            <a:endParaRPr lang="zh-CN" altLang="en-US" sz="2000" dirty="0">
              <a:solidFill>
                <a:schemeClr val="accent6"/>
              </a:solidFill>
              <a:latin typeface="+mj-lt"/>
              <a:ea typeface="+mn-ea"/>
            </a:endParaRPr>
          </a:p>
        </p:txBody>
      </p:sp>
      <p:sp>
        <p:nvSpPr>
          <p:cNvPr id="16" name="文本框 4"/>
          <p:cNvSpPr txBox="1">
            <a:spLocks noChangeArrowheads="1"/>
          </p:cNvSpPr>
          <p:nvPr/>
        </p:nvSpPr>
        <p:spPr bwMode="auto">
          <a:xfrm>
            <a:off x="683568" y="476672"/>
            <a:ext cx="221470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Procedures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019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3" name="文本框 6"/>
          <p:cNvSpPr txBox="1">
            <a:spLocks noChangeArrowheads="1"/>
          </p:cNvSpPr>
          <p:nvPr/>
        </p:nvSpPr>
        <p:spPr bwMode="auto">
          <a:xfrm>
            <a:off x="597509" y="1303019"/>
            <a:ext cx="3080972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Procedure call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5876" y="1616695"/>
            <a:ext cx="5942332" cy="73866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Remember where we are in </a:t>
            </a:r>
            <a:r>
              <a:rPr lang="en-US" altLang="zh-CN" sz="2400" b="1" dirty="0">
                <a:solidFill>
                  <a:schemeClr val="accent6"/>
                </a:solidFill>
                <a:latin typeface="+mj-lt"/>
                <a:ea typeface="+mn-ea"/>
              </a:rPr>
              <a:t>calling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code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Transfer to </a:t>
            </a:r>
            <a:r>
              <a:rPr lang="en-US" altLang="zh-CN" sz="2400" b="1" dirty="0">
                <a:solidFill>
                  <a:schemeClr val="accent6"/>
                </a:solidFill>
                <a:latin typeface="+mj-lt"/>
                <a:ea typeface="+mn-ea"/>
              </a:rPr>
              <a:t>called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procedure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26019" y="2545542"/>
            <a:ext cx="5041445" cy="9105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Set up storage for local variables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Associate parameters with values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Start execution at first statement of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caller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3" name="文本框 6"/>
          <p:cNvSpPr txBox="1">
            <a:spLocks noChangeArrowheads="1"/>
          </p:cNvSpPr>
          <p:nvPr/>
        </p:nvSpPr>
        <p:spPr bwMode="auto">
          <a:xfrm>
            <a:off x="644744" y="3777949"/>
            <a:ext cx="5722720" cy="32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Procedure finishes executing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035876" y="4233004"/>
            <a:ext cx="3906519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Wind up </a:t>
            </a:r>
            <a:r>
              <a:rPr lang="en-US" altLang="zh-CN" b="1" dirty="0">
                <a:solidFill>
                  <a:schemeClr val="accent6"/>
                </a:solidFill>
              </a:rPr>
              <a:t>called</a:t>
            </a:r>
            <a:r>
              <a:rPr lang="en-US" altLang="zh-CN" dirty="0"/>
              <a:t> procedure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326019" y="4755207"/>
            <a:ext cx="3977051" cy="66684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 sz="20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Return value through parameter</a:t>
            </a:r>
          </a:p>
          <a:p>
            <a:endParaRPr lang="en-US" altLang="zh-CN" dirty="0"/>
          </a:p>
          <a:p>
            <a:r>
              <a:rPr lang="en-US" altLang="zh-CN" dirty="0"/>
              <a:t>Dispose of storage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35876" y="5422056"/>
            <a:ext cx="4332917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Pick up where left of in </a:t>
            </a:r>
            <a:r>
              <a:rPr lang="en-US" altLang="zh-CN" b="1" dirty="0">
                <a:solidFill>
                  <a:schemeClr val="accent6"/>
                </a:solidFill>
              </a:rPr>
              <a:t>caller</a:t>
            </a:r>
            <a:endParaRPr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683568" y="404664"/>
            <a:ext cx="221470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Procedures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236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9" name="文本框 4"/>
          <p:cNvSpPr txBox="1">
            <a:spLocks noChangeArrowheads="1"/>
          </p:cNvSpPr>
          <p:nvPr/>
        </p:nvSpPr>
        <p:spPr bwMode="auto">
          <a:xfrm>
            <a:off x="544178" y="476672"/>
            <a:ext cx="194925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Functions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11" name="文本框 6"/>
          <p:cNvSpPr txBox="1">
            <a:spLocks noChangeArrowheads="1"/>
          </p:cNvSpPr>
          <p:nvPr/>
        </p:nvSpPr>
        <p:spPr bwMode="auto">
          <a:xfrm>
            <a:off x="467544" y="1465049"/>
            <a:ext cx="791883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 smtClean="0">
                <a:solidFill>
                  <a:schemeClr val="tx1"/>
                </a:solidFill>
              </a:rPr>
              <a:t>Compute </a:t>
            </a:r>
            <a:r>
              <a:rPr lang="en-US" altLang="zh-CN" sz="2800" dirty="0">
                <a:solidFill>
                  <a:schemeClr val="tx1"/>
                </a:solidFill>
              </a:rPr>
              <a:t>a single </a:t>
            </a:r>
            <a:r>
              <a:rPr lang="en-US" altLang="zh-CN" sz="2800" dirty="0" smtClean="0">
                <a:solidFill>
                  <a:schemeClr val="tx1"/>
                </a:solidFill>
              </a:rPr>
              <a:t>result, and Returns it directly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94820" y="2555158"/>
            <a:ext cx="7348170" cy="29546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tabLst>
                <a:tab pos="282387" algn="l"/>
              </a:tabLst>
              <a:defRPr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function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instead of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procedure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as first word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tabLst>
                <a:tab pos="282387" algn="l"/>
              </a:tabLst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Define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data type of returned value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tabLst>
                <a:tab pos="282387" algn="l"/>
              </a:tabLst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Include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statements to return a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value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return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statement;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tabLst>
                <a:tab pos="282387" algn="l"/>
              </a:tabLst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Causes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immediate termination of the function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tabLst>
                <a:tab pos="282387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The type of the returned value must match the type specified in the function definition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tabLst>
                <a:tab pos="282387" algn="l"/>
              </a:tabLst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There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cannot be an execution path through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the function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that does not include a return statement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9592" y="2078964"/>
            <a:ext cx="6030497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Function definition: like procedure,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except</a:t>
            </a:r>
            <a:endParaRPr lang="zh-CN" altLang="en-US" sz="2400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7732" y="3206451"/>
            <a:ext cx="75660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accent6"/>
                </a:solidFill>
                <a:latin typeface="+mj-lt"/>
              </a:rPr>
              <a:t>Function</a:t>
            </a:r>
            <a:r>
              <a:rPr lang="en-US" altLang="zh-CN" sz="2000" kern="100" dirty="0" smtClean="0">
                <a:latin typeface="+mj-lt"/>
              </a:rPr>
              <a:t> </a:t>
            </a:r>
            <a:r>
              <a:rPr lang="en-US" altLang="zh-CN" sz="2000" kern="100" dirty="0" err="1" smtClean="0">
                <a:latin typeface="+mj-lt"/>
              </a:rPr>
              <a:t>function_name</a:t>
            </a:r>
            <a:r>
              <a:rPr lang="en-US" altLang="zh-CN" sz="2000" kern="100" dirty="0" smtClean="0">
                <a:latin typeface="+mj-lt"/>
              </a:rPr>
              <a:t> (</a:t>
            </a:r>
            <a:r>
              <a:rPr lang="en-US" altLang="zh-CN" sz="2000" kern="100" dirty="0" err="1" smtClean="0">
                <a:latin typeface="+mj-lt"/>
              </a:rPr>
              <a:t>parameter_specification</a:t>
            </a:r>
            <a:r>
              <a:rPr lang="en-US" altLang="zh-CN" sz="2000" kern="100" dirty="0" smtClean="0">
                <a:latin typeface="+mj-lt"/>
              </a:rPr>
              <a:t>) </a:t>
            </a:r>
            <a:r>
              <a:rPr lang="en-US" altLang="zh-CN" sz="2000" kern="100" dirty="0" smtClean="0">
                <a:solidFill>
                  <a:schemeClr val="accent6"/>
                </a:solidFill>
                <a:latin typeface="+mj-lt"/>
              </a:rPr>
              <a:t>return</a:t>
            </a:r>
            <a:r>
              <a:rPr lang="en-US" altLang="zh-CN" sz="2000" kern="100" dirty="0" smtClean="0">
                <a:latin typeface="+mj-lt"/>
              </a:rPr>
              <a:t> </a:t>
            </a:r>
            <a:r>
              <a:rPr lang="en-US" altLang="zh-CN" sz="2000" kern="100" dirty="0" err="1" smtClean="0">
                <a:latin typeface="+mj-lt"/>
              </a:rPr>
              <a:t>return_type</a:t>
            </a:r>
            <a:r>
              <a:rPr lang="en-US" altLang="zh-CN" sz="2000" kern="100" dirty="0" smtClean="0">
                <a:latin typeface="+mj-lt"/>
              </a:rPr>
              <a:t> is</a:t>
            </a:r>
            <a:r>
              <a:rPr lang="en-US" altLang="zh-CN" sz="2000" kern="100" dirty="0">
                <a:latin typeface="+mj-lt"/>
              </a:rPr>
              <a:t> </a:t>
            </a:r>
            <a:r>
              <a:rPr lang="en-US" altLang="zh-CN" sz="2000" kern="100" dirty="0" smtClean="0">
                <a:latin typeface="+mj-lt"/>
              </a:rPr>
              <a:t> </a:t>
            </a: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solidFill>
                  <a:srgbClr val="7030A0"/>
                </a:solidFill>
                <a:latin typeface="+mj-lt"/>
              </a:rPr>
              <a:t>declarations;</a:t>
            </a:r>
            <a:endParaRPr lang="zh-CN" altLang="zh-CN" sz="2000" kern="100" dirty="0" smtClean="0">
              <a:solidFill>
                <a:srgbClr val="7030A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accent6"/>
                </a:solidFill>
                <a:latin typeface="+mj-lt"/>
              </a:rPr>
              <a:t>begin</a:t>
            </a:r>
            <a:endParaRPr lang="zh-CN" altLang="zh-CN" sz="2000" kern="100" dirty="0" smtClean="0">
              <a:solidFill>
                <a:schemeClr val="accent6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   statements;</a:t>
            </a:r>
            <a:endParaRPr lang="zh-CN" altLang="zh-CN" sz="20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   return </a:t>
            </a:r>
            <a:r>
              <a:rPr lang="en-US" altLang="zh-CN" sz="2000" kern="100" dirty="0" err="1" smtClean="0">
                <a:latin typeface="+mj-lt"/>
              </a:rPr>
              <a:t>return_value</a:t>
            </a:r>
            <a:r>
              <a:rPr lang="en-US" altLang="zh-CN" sz="2000" kern="100" dirty="0" smtClean="0">
                <a:latin typeface="+mj-lt"/>
              </a:rPr>
              <a:t>;</a:t>
            </a:r>
            <a:endParaRPr lang="zh-CN" altLang="zh-CN" sz="20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accent6"/>
                </a:solidFill>
                <a:latin typeface="+mj-lt"/>
              </a:rPr>
              <a:t>end</a:t>
            </a:r>
            <a:r>
              <a:rPr lang="en-US" altLang="zh-CN" sz="2000" kern="100" dirty="0" smtClean="0">
                <a:latin typeface="+mj-lt"/>
              </a:rPr>
              <a:t> </a:t>
            </a:r>
            <a:r>
              <a:rPr lang="en-US" altLang="zh-CN" sz="2000" kern="100" dirty="0" err="1" smtClean="0">
                <a:latin typeface="+mj-lt"/>
              </a:rPr>
              <a:t>function_name</a:t>
            </a:r>
            <a:r>
              <a:rPr lang="en-US" altLang="zh-CN" sz="2000" kern="100" dirty="0" smtClean="0">
                <a:latin typeface="+mj-lt"/>
              </a:rPr>
              <a:t> ;</a:t>
            </a:r>
            <a:endParaRPr lang="zh-CN" altLang="zh-CN" sz="2000" kern="100" dirty="0">
              <a:latin typeface="+mj-lt"/>
            </a:endParaRPr>
          </a:p>
        </p:txBody>
      </p:sp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467544" y="548680"/>
            <a:ext cx="194925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Functions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67544" y="548680"/>
            <a:ext cx="194925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Functions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467544" y="1293156"/>
            <a:ext cx="22826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 smtClean="0"/>
              <a:t>Declaration</a:t>
            </a:r>
          </a:p>
        </p:txBody>
      </p:sp>
      <p:sp>
        <p:nvSpPr>
          <p:cNvPr id="8" name="矩形 7"/>
          <p:cNvSpPr/>
          <p:nvPr/>
        </p:nvSpPr>
        <p:spPr>
          <a:xfrm>
            <a:off x="822958" y="1992023"/>
            <a:ext cx="67354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accent6"/>
                </a:solidFill>
                <a:latin typeface="+mj-lt"/>
              </a:rPr>
              <a:t>function</a:t>
            </a:r>
            <a:r>
              <a:rPr lang="en-US" altLang="zh-CN" sz="2000" kern="100" dirty="0">
                <a:latin typeface="+mj-lt"/>
              </a:rPr>
              <a:t> </a:t>
            </a:r>
            <a:r>
              <a:rPr lang="en-US" altLang="zh-CN" sz="2000" kern="100" dirty="0" err="1">
                <a:latin typeface="+mj-lt"/>
              </a:rPr>
              <a:t>function_name</a:t>
            </a:r>
            <a:r>
              <a:rPr lang="en-US" altLang="zh-CN" sz="2000" kern="100" dirty="0">
                <a:latin typeface="+mj-lt"/>
              </a:rPr>
              <a:t> (</a:t>
            </a:r>
            <a:r>
              <a:rPr lang="en-US" altLang="zh-CN" sz="2000" kern="100" dirty="0" err="1">
                <a:latin typeface="+mj-lt"/>
              </a:rPr>
              <a:t>parameter_specification</a:t>
            </a:r>
            <a:r>
              <a:rPr lang="en-US" altLang="zh-CN" sz="2000" kern="100" dirty="0">
                <a:latin typeface="+mj-lt"/>
              </a:rPr>
              <a:t>) </a:t>
            </a:r>
            <a:r>
              <a:rPr lang="en-US" altLang="zh-CN" sz="2000" kern="100" dirty="0">
                <a:solidFill>
                  <a:schemeClr val="accent6"/>
                </a:solidFill>
                <a:latin typeface="+mj-lt"/>
              </a:rPr>
              <a:t>return</a:t>
            </a:r>
            <a:r>
              <a:rPr lang="en-US" altLang="zh-CN" sz="2000" kern="100" dirty="0">
                <a:latin typeface="+mj-lt"/>
              </a:rPr>
              <a:t> </a:t>
            </a:r>
            <a:r>
              <a:rPr lang="en-US" altLang="zh-CN" sz="2000" kern="100" dirty="0" err="1">
                <a:latin typeface="+mj-lt"/>
              </a:rPr>
              <a:t>return_type</a:t>
            </a:r>
            <a:r>
              <a:rPr lang="en-US" altLang="zh-CN" sz="2000" kern="100" dirty="0" smtClean="0">
                <a:latin typeface="+mj-lt"/>
              </a:rPr>
              <a:t>;</a:t>
            </a:r>
            <a:endParaRPr lang="zh-CN" altLang="zh-CN" sz="1600" kern="100" dirty="0">
              <a:latin typeface="+mj-lt"/>
            </a:endParaRPr>
          </a:p>
        </p:txBody>
      </p: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488758" y="2788314"/>
            <a:ext cx="20406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 smtClean="0"/>
              <a:t>Execution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12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11560" y="1484784"/>
            <a:ext cx="5342779" cy="3005912"/>
            <a:chOff x="1197477" y="1524170"/>
            <a:chExt cx="5342779" cy="3005912"/>
          </a:xfrm>
        </p:grpSpPr>
        <p:sp>
          <p:nvSpPr>
            <p:cNvPr id="5" name="任意多边形 4"/>
            <p:cNvSpPr/>
            <p:nvPr/>
          </p:nvSpPr>
          <p:spPr>
            <a:xfrm>
              <a:off x="1197477" y="1524170"/>
              <a:ext cx="4594402" cy="3005912"/>
            </a:xfrm>
            <a:custGeom>
              <a:avLst/>
              <a:gdLst/>
              <a:ahLst/>
              <a:cxnLst/>
              <a:rect l="0" t="0" r="0" b="0"/>
              <a:pathLst>
                <a:path w="5372101" h="3514726">
                  <a:moveTo>
                    <a:pt x="0" y="0"/>
                  </a:moveTo>
                  <a:lnTo>
                    <a:pt x="0" y="3514725"/>
                  </a:lnTo>
                  <a:lnTo>
                    <a:pt x="5372100" y="3514725"/>
                  </a:lnTo>
                  <a:lnTo>
                    <a:pt x="537210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j-lt"/>
              </a:endParaRPr>
            </a:p>
          </p:txBody>
        </p:sp>
        <p:sp>
          <p:nvSpPr>
            <p:cNvPr id="99338" name="文本框 9"/>
            <p:cNvSpPr txBox="1">
              <a:spLocks noChangeArrowheads="1"/>
            </p:cNvSpPr>
            <p:nvPr/>
          </p:nvSpPr>
          <p:spPr bwMode="auto">
            <a:xfrm>
              <a:off x="1295230" y="1674874"/>
              <a:ext cx="3231654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444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------------------------------------------</a:t>
              </a:r>
            </a:p>
            <a:p>
              <a:pPr eaLnBrk="1" hangingPunct="1">
                <a:lnSpc>
                  <a:spcPts val="186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-- abs: absolute value</a:t>
              </a:r>
              <a:endParaRPr lang="zh-CN" altLang="en-US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99339" name="文本框 10"/>
            <p:cNvSpPr txBox="1">
              <a:spLocks noChangeArrowheads="1"/>
            </p:cNvSpPr>
            <p:nvPr/>
          </p:nvSpPr>
          <p:spPr bwMode="auto">
            <a:xfrm>
              <a:off x="1295230" y="2139201"/>
              <a:ext cx="3231654" cy="187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444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------------------------------------------</a:t>
              </a:r>
              <a:endParaRPr lang="zh-CN" altLang="en-US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99340" name="文本框 11"/>
            <p:cNvSpPr txBox="1">
              <a:spLocks noChangeArrowheads="1"/>
            </p:cNvSpPr>
            <p:nvPr/>
          </p:nvSpPr>
          <p:spPr bwMode="auto">
            <a:xfrm>
              <a:off x="1295230" y="2375438"/>
              <a:ext cx="5245026" cy="20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72"/>
                </a:lnSpc>
              </a:pP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function</a:t>
              </a:r>
              <a:r>
                <a:rPr lang="en-US" altLang="zh-CN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abs (x : </a:t>
              </a: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in</a:t>
              </a:r>
              <a:r>
                <a:rPr lang="en-US" altLang="zh-CN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INTEGER) </a:t>
              </a: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return</a:t>
              </a:r>
              <a:r>
                <a:rPr lang="en-US" altLang="zh-CN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INTEGER </a:t>
              </a: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is</a:t>
              </a:r>
              <a:endParaRPr lang="zh-CN" altLang="en-US" b="1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99341" name="文本框 12"/>
            <p:cNvSpPr txBox="1">
              <a:spLocks noChangeArrowheads="1"/>
            </p:cNvSpPr>
            <p:nvPr/>
          </p:nvSpPr>
          <p:spPr bwMode="auto">
            <a:xfrm>
              <a:off x="1295231" y="2839767"/>
              <a:ext cx="2321148" cy="448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tabLst>
                  <a:tab pos="9144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9144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9144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9144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9144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72"/>
                </a:lnSpc>
              </a:pP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begin</a:t>
              </a:r>
              <a:r>
                <a:rPr lang="en-US" altLang="zh-CN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-- abs</a:t>
              </a:r>
            </a:p>
            <a:p>
              <a:pPr eaLnBrk="1" hangingPunct="1">
                <a:lnSpc>
                  <a:spcPts val="1860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	</a:t>
              </a: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if </a:t>
              </a: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x &gt;= 0 </a:t>
              </a: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then</a:t>
              </a:r>
              <a:endParaRPr lang="zh-CN" altLang="en-US" b="1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99342" name="文本框 13"/>
            <p:cNvSpPr txBox="1">
              <a:spLocks noChangeArrowheads="1"/>
            </p:cNvSpPr>
            <p:nvPr/>
          </p:nvSpPr>
          <p:spPr bwMode="auto">
            <a:xfrm>
              <a:off x="2851136" y="3304094"/>
              <a:ext cx="910506" cy="20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72"/>
                </a:lnSpc>
              </a:pP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return</a:t>
              </a:r>
              <a:r>
                <a:rPr lang="en-US" altLang="zh-CN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x;</a:t>
              </a:r>
              <a:endParaRPr lang="zh-CN" altLang="en-US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99343" name="文本框 14"/>
            <p:cNvSpPr txBox="1">
              <a:spLocks noChangeArrowheads="1"/>
            </p:cNvSpPr>
            <p:nvPr/>
          </p:nvSpPr>
          <p:spPr bwMode="auto">
            <a:xfrm>
              <a:off x="2077257" y="3556623"/>
              <a:ext cx="448841" cy="187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444"/>
                </a:lnSpc>
              </a:pP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else</a:t>
              </a:r>
              <a:endParaRPr lang="zh-CN" altLang="en-US" b="1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99344" name="文本框 15"/>
            <p:cNvSpPr txBox="1">
              <a:spLocks noChangeArrowheads="1"/>
            </p:cNvSpPr>
            <p:nvPr/>
          </p:nvSpPr>
          <p:spPr bwMode="auto">
            <a:xfrm>
              <a:off x="2851136" y="3776568"/>
              <a:ext cx="987450" cy="196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29"/>
                </a:lnSpc>
              </a:pP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return</a:t>
              </a:r>
              <a:r>
                <a:rPr lang="en-US" altLang="zh-CN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-x;</a:t>
              </a:r>
              <a:endParaRPr lang="zh-CN" altLang="en-US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99345" name="文本框 16"/>
            <p:cNvSpPr txBox="1">
              <a:spLocks noChangeArrowheads="1"/>
            </p:cNvSpPr>
            <p:nvPr/>
          </p:nvSpPr>
          <p:spPr bwMode="auto">
            <a:xfrm>
              <a:off x="2077257" y="4004659"/>
              <a:ext cx="679673" cy="20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72"/>
                </a:lnSpc>
              </a:pP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end if</a:t>
              </a:r>
              <a:r>
                <a:rPr lang="en-US" altLang="zh-CN" dirty="0">
                  <a:solidFill>
                    <a:schemeClr val="accent6"/>
                  </a:solidFill>
                  <a:latin typeface="+mj-lt"/>
                </a:rPr>
                <a:t>;</a:t>
              </a:r>
              <a:endParaRPr lang="zh-CN" altLang="en-US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99346" name="文本框 17"/>
            <p:cNvSpPr txBox="1">
              <a:spLocks noChangeArrowheads="1"/>
            </p:cNvSpPr>
            <p:nvPr/>
          </p:nvSpPr>
          <p:spPr bwMode="auto">
            <a:xfrm>
              <a:off x="1295231" y="4240896"/>
              <a:ext cx="910506" cy="20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572"/>
                </a:lnSpc>
              </a:pPr>
              <a:r>
                <a:rPr lang="en-US" altLang="zh-CN" b="1" dirty="0">
                  <a:solidFill>
                    <a:schemeClr val="accent6"/>
                  </a:solidFill>
                  <a:latin typeface="+mj-lt"/>
                </a:rPr>
                <a:t>end</a:t>
              </a:r>
              <a:r>
                <a:rPr lang="en-US" altLang="zh-CN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+mj-lt"/>
                </a:rPr>
                <a:t>abs;</a:t>
              </a:r>
              <a:endParaRPr lang="zh-CN" altLang="en-US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20929" y="3448761"/>
            <a:ext cx="2199448" cy="855341"/>
            <a:chOff x="5612665" y="4774465"/>
            <a:chExt cx="2199448" cy="855341"/>
          </a:xfrm>
        </p:grpSpPr>
        <p:sp>
          <p:nvSpPr>
            <p:cNvPr id="8" name="任意多边形 7"/>
            <p:cNvSpPr/>
            <p:nvPr/>
          </p:nvSpPr>
          <p:spPr>
            <a:xfrm>
              <a:off x="5612665" y="4774465"/>
              <a:ext cx="2199448" cy="855341"/>
            </a:xfrm>
            <a:custGeom>
              <a:avLst/>
              <a:gdLst/>
              <a:ahLst/>
              <a:cxnLst/>
              <a:rect l="0" t="0" r="0" b="0"/>
              <a:pathLst>
                <a:path w="2571751" h="1000126">
                  <a:moveTo>
                    <a:pt x="0" y="0"/>
                  </a:moveTo>
                  <a:lnTo>
                    <a:pt x="0" y="1000125"/>
                  </a:lnTo>
                  <a:lnTo>
                    <a:pt x="2571750" y="1000125"/>
                  </a:lnTo>
                  <a:lnTo>
                    <a:pt x="25717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9347" name="文本框 18"/>
            <p:cNvSpPr txBox="1">
              <a:spLocks noChangeArrowheads="1"/>
            </p:cNvSpPr>
            <p:nvPr/>
          </p:nvSpPr>
          <p:spPr bwMode="auto">
            <a:xfrm>
              <a:off x="5710418" y="4900730"/>
              <a:ext cx="1123706" cy="17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444"/>
                </a:lnSpc>
              </a:pP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y := abs (x);</a:t>
              </a:r>
              <a:endPara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48" name="文本框 19"/>
            <p:cNvSpPr txBox="1">
              <a:spLocks noChangeArrowheads="1"/>
            </p:cNvSpPr>
            <p:nvPr/>
          </p:nvSpPr>
          <p:spPr bwMode="auto">
            <a:xfrm>
              <a:off x="5710418" y="5136967"/>
              <a:ext cx="1662315" cy="17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444"/>
                </a:lnSpc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y := 10 * abs (-4);</a:t>
              </a: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9349" name="文本框 20"/>
            <p:cNvSpPr txBox="1">
              <a:spLocks noChangeArrowheads="1"/>
            </p:cNvSpPr>
            <p:nvPr/>
          </p:nvSpPr>
          <p:spPr bwMode="auto">
            <a:xfrm>
              <a:off x="5710418" y="5365058"/>
              <a:ext cx="2066271" cy="17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444"/>
                </a:lnSpc>
              </a:pPr>
              <a:r>
                <a:rPr lang="es-E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y := abs (10 - abs (x));</a:t>
              </a:r>
              <a:endParaRPr lang="zh-CN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9" name="文本框 4"/>
          <p:cNvSpPr txBox="1">
            <a:spLocks noChangeArrowheads="1"/>
          </p:cNvSpPr>
          <p:nvPr/>
        </p:nvSpPr>
        <p:spPr bwMode="auto">
          <a:xfrm>
            <a:off x="529112" y="587905"/>
            <a:ext cx="194925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Functions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97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596008" y="620688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8118" y="1426210"/>
            <a:ext cx="6035082" cy="3125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GNAT Compiler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81976" y="1916832"/>
            <a:ext cx="7604824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+mj-ea"/>
              </a:rPr>
              <a:t>T</a:t>
            </a:r>
            <a:r>
              <a:rPr lang="zh-CN" altLang="zh-CN" sz="2400" dirty="0" smtClean="0">
                <a:solidFill>
                  <a:srgbClr val="000000"/>
                </a:solidFill>
                <a:latin typeface="+mn-lt"/>
                <a:ea typeface="+mj-ea"/>
              </a:rPr>
              <a:t>he</a:t>
            </a:r>
            <a:r>
              <a:rPr lang="zh-CN" altLang="zh-CN" sz="2400" dirty="0">
                <a:solidFill>
                  <a:srgbClr val="000000"/>
                </a:solidFill>
                <a:latin typeface="+mn-lt"/>
                <a:ea typeface="+mj-ea"/>
              </a:rPr>
              <a:t> US Air Force funded the development of the </a:t>
            </a:r>
            <a:r>
              <a:rPr lang="zh-CN" altLang="zh-CN" sz="2400" dirty="0">
                <a:solidFill>
                  <a:schemeClr val="accent6"/>
                </a:solidFill>
                <a:latin typeface="+mj-lt"/>
                <a:ea typeface="+mj-ea"/>
              </a:rPr>
              <a:t>GNAT</a:t>
            </a:r>
            <a:r>
              <a:rPr lang="zh-CN" altLang="zh-CN" sz="2400" dirty="0">
                <a:solidFill>
                  <a:schemeClr val="accent6"/>
                </a:solidFill>
                <a:latin typeface="+mn-lt"/>
                <a:ea typeface="+mj-ea"/>
              </a:rPr>
              <a:t> </a:t>
            </a:r>
            <a:r>
              <a:rPr lang="zh-CN" altLang="zh-CN" sz="2400" dirty="0" smtClean="0">
                <a:solidFill>
                  <a:schemeClr val="accent6"/>
                </a:solidFill>
                <a:latin typeface="+mn-lt"/>
                <a:ea typeface="+mj-ea"/>
              </a:rPr>
              <a:t>Compiler</a:t>
            </a:r>
            <a:r>
              <a:rPr lang="en-US" altLang="zh-CN" sz="2400" dirty="0" smtClean="0">
                <a:solidFill>
                  <a:srgbClr val="000000"/>
                </a:solidFill>
                <a:latin typeface="+mn-lt"/>
                <a:ea typeface="+mj-ea"/>
              </a:rPr>
              <a:t>, which </a:t>
            </a:r>
            <a:r>
              <a:rPr lang="zh-CN" altLang="zh-CN" sz="2400" dirty="0" smtClean="0">
                <a:solidFill>
                  <a:srgbClr val="000000"/>
                </a:solidFill>
                <a:latin typeface="+mn-lt"/>
                <a:ea typeface="+mj-ea"/>
              </a:rPr>
              <a:t>is </a:t>
            </a:r>
            <a:r>
              <a:rPr lang="zh-CN" altLang="zh-CN" sz="2400" dirty="0">
                <a:solidFill>
                  <a:srgbClr val="000000"/>
                </a:solidFill>
                <a:latin typeface="+mn-lt"/>
                <a:ea typeface="+mj-ea"/>
              </a:rPr>
              <a:t>part of the </a:t>
            </a:r>
            <a:r>
              <a:rPr lang="zh-CN" altLang="zh-CN" sz="2400" dirty="0">
                <a:solidFill>
                  <a:schemeClr val="accent6"/>
                </a:solidFill>
                <a:latin typeface="+mn-lt"/>
                <a:ea typeface="+mj-ea"/>
              </a:rPr>
              <a:t>GNU Compiler </a:t>
            </a:r>
            <a:r>
              <a:rPr lang="zh-CN" altLang="zh-CN" sz="2400" dirty="0" smtClean="0">
                <a:solidFill>
                  <a:schemeClr val="accent6"/>
                </a:solidFill>
                <a:latin typeface="+mn-lt"/>
                <a:ea typeface="+mj-ea"/>
              </a:rPr>
              <a:t>Collection</a:t>
            </a:r>
            <a:r>
              <a:rPr lang="en-US" altLang="zh-CN" sz="2400" dirty="0" smtClean="0">
                <a:solidFill>
                  <a:schemeClr val="accent6"/>
                </a:solidFill>
                <a:latin typeface="+mn-lt"/>
                <a:ea typeface="+mj-ea"/>
              </a:rPr>
              <a:t> (GCC)</a:t>
            </a:r>
            <a:r>
              <a:rPr lang="zh-CN" altLang="zh-CN" sz="2400" dirty="0" smtClean="0">
                <a:solidFill>
                  <a:srgbClr val="000000"/>
                </a:solidFill>
                <a:latin typeface="+mn-lt"/>
                <a:ea typeface="+mj-ea"/>
              </a:rPr>
              <a:t>.</a:t>
            </a:r>
            <a:endParaRPr lang="en-US" altLang="zh-CN" sz="2400" dirty="0">
              <a:solidFill>
                <a:srgbClr val="000000"/>
              </a:solidFill>
              <a:latin typeface="+mn-lt"/>
              <a:ea typeface="+mj-ea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n-lt"/>
                <a:ea typeface="+mj-ea"/>
              </a:rPr>
              <a:t>It is the only </a:t>
            </a:r>
            <a:r>
              <a:rPr lang="en-US" altLang="zh-CN" sz="2400" dirty="0" err="1">
                <a:solidFill>
                  <a:srgbClr val="000000"/>
                </a:solidFill>
                <a:latin typeface="+mn-lt"/>
                <a:ea typeface="+mj-ea"/>
              </a:rPr>
              <a:t>Ada</a:t>
            </a:r>
            <a:r>
              <a:rPr lang="en-US" altLang="zh-CN" sz="2400" dirty="0">
                <a:solidFill>
                  <a:srgbClr val="000000"/>
                </a:solidFill>
                <a:latin typeface="+mn-lt"/>
                <a:ea typeface="+mj-ea"/>
              </a:rPr>
              <a:t> compiler that supports all of the optional annexes of the language </a:t>
            </a:r>
            <a:r>
              <a:rPr lang="en-US" altLang="zh-CN" sz="2400" dirty="0" smtClean="0">
                <a:solidFill>
                  <a:srgbClr val="000000"/>
                </a:solidFill>
                <a:latin typeface="+mn-lt"/>
                <a:ea typeface="+mj-ea"/>
              </a:rPr>
              <a:t>standard.</a:t>
            </a:r>
          </a:p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GNAT is always licensed under the terms of the</a:t>
            </a:r>
            <a:r>
              <a:rPr lang="en-US" altLang="zh-CN" sz="2400" u="sng" dirty="0"/>
              <a:t> </a:t>
            </a:r>
            <a:r>
              <a:rPr lang="en-US" altLang="zh-CN" sz="2400" dirty="0">
                <a:solidFill>
                  <a:srgbClr val="FF0000"/>
                </a:solidFill>
              </a:rPr>
              <a:t>GNU General Public License</a:t>
            </a:r>
            <a:r>
              <a:rPr lang="en-US" altLang="zh-CN" sz="2400" u="sng" dirty="0"/>
              <a:t>.</a:t>
            </a:r>
            <a:endParaRPr lang="zh-CN" altLang="zh-CN" sz="2400" u="sng" dirty="0">
              <a:solidFill>
                <a:srgbClr val="000000"/>
              </a:solidFill>
              <a:latin typeface="+mn-lt"/>
              <a:ea typeface="+mj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676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文本框 4"/>
          <p:cNvSpPr txBox="1">
            <a:spLocks noChangeArrowheads="1"/>
          </p:cNvSpPr>
          <p:nvPr/>
        </p:nvSpPr>
        <p:spPr bwMode="auto">
          <a:xfrm>
            <a:off x="611560" y="656970"/>
            <a:ext cx="571406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Procedures with  Parameters</a:t>
            </a:r>
            <a:endParaRPr lang="zh-CN" altLang="en-US" dirty="0"/>
          </a:p>
        </p:txBody>
      </p:sp>
      <p:sp>
        <p:nvSpPr>
          <p:cNvPr id="100359" name="文本框 6"/>
          <p:cNvSpPr txBox="1">
            <a:spLocks noChangeArrowheads="1"/>
          </p:cNvSpPr>
          <p:nvPr/>
        </p:nvSpPr>
        <p:spPr bwMode="auto">
          <a:xfrm>
            <a:off x="611560" y="1484784"/>
            <a:ext cx="66027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Parameters (argument to a procedure)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66365" y="1965552"/>
            <a:ext cx="727280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The procedure </a:t>
            </a:r>
            <a:r>
              <a:rPr lang="en-US" altLang="zh-CN" dirty="0">
                <a:solidFill>
                  <a:srgbClr val="7030A0"/>
                </a:solidFill>
              </a:rPr>
              <a:t>declaration</a:t>
            </a:r>
            <a:r>
              <a:rPr lang="en-US" altLang="zh-CN" dirty="0"/>
              <a:t> shows the </a:t>
            </a:r>
            <a:r>
              <a:rPr lang="en-US" altLang="zh-CN" dirty="0" smtClean="0"/>
              <a:t>number and </a:t>
            </a:r>
            <a:r>
              <a:rPr lang="en-US" altLang="zh-CN" dirty="0"/>
              <a:t>type of arguments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644738" y="2867309"/>
            <a:ext cx="2035814" cy="22192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j-lt"/>
                <a:ea typeface="+mn-ea"/>
              </a:rPr>
              <a:t>Formal parameter</a:t>
            </a:r>
            <a:endParaRPr lang="zh-CN" altLang="en-US" sz="2000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66365" y="3128590"/>
            <a:ext cx="676787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The procedure call supplies specific arguments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644738" y="3644514"/>
            <a:ext cx="1950855" cy="22192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r>
              <a:rPr lang="en-US" altLang="zh-CN" dirty="0">
                <a:latin typeface="+mj-lt"/>
              </a:rPr>
              <a:t>Actual parameter</a:t>
            </a:r>
            <a:endParaRPr lang="zh-CN" altLang="en-US" dirty="0">
              <a:latin typeface="+mj-lt"/>
            </a:endParaRPr>
          </a:p>
        </p:txBody>
      </p:sp>
      <p:sp>
        <p:nvSpPr>
          <p:cNvPr id="100369" name="文本框 16"/>
          <p:cNvSpPr txBox="1">
            <a:spLocks noChangeArrowheads="1"/>
          </p:cNvSpPr>
          <p:nvPr/>
        </p:nvSpPr>
        <p:spPr bwMode="auto">
          <a:xfrm>
            <a:off x="690001" y="3858975"/>
            <a:ext cx="33214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Parameter modes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127308" y="4504323"/>
            <a:ext cx="7211865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Indicate how data may be communicated </a:t>
            </a:r>
            <a:r>
              <a:rPr lang="en-US" altLang="zh-CN" dirty="0" smtClean="0"/>
              <a:t>between calling </a:t>
            </a:r>
            <a:r>
              <a:rPr lang="en-US" altLang="zh-CN" dirty="0"/>
              <a:t>and called procedure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193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1" name="文本框 4"/>
          <p:cNvSpPr txBox="1">
            <a:spLocks noChangeArrowheads="1"/>
          </p:cNvSpPr>
          <p:nvPr/>
        </p:nvSpPr>
        <p:spPr bwMode="auto">
          <a:xfrm>
            <a:off x="615498" y="609255"/>
            <a:ext cx="385682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Formal Parameters</a:t>
            </a:r>
            <a:endParaRPr lang="zh-CN" altLang="en-US" dirty="0"/>
          </a:p>
        </p:txBody>
      </p:sp>
      <p:sp>
        <p:nvSpPr>
          <p:cNvPr id="101383" name="文本框 6"/>
          <p:cNvSpPr txBox="1">
            <a:spLocks noChangeArrowheads="1"/>
          </p:cNvSpPr>
          <p:nvPr/>
        </p:nvSpPr>
        <p:spPr bwMode="auto">
          <a:xfrm>
            <a:off x="611560" y="1340768"/>
            <a:ext cx="826348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Procedure declaration defines </a:t>
            </a:r>
            <a:r>
              <a:rPr lang="en-US" altLang="zh-CN" dirty="0" smtClean="0"/>
              <a:t>formal parameters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77598" y="2003128"/>
            <a:ext cx="5774017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general rules for every call to procedure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77734" y="2629956"/>
            <a:ext cx="4959691" cy="91121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Mode: </a:t>
            </a:r>
            <a:r>
              <a:rPr lang="en-US" altLang="zh-CN" sz="2000" b="1" dirty="0">
                <a:solidFill>
                  <a:srgbClr val="FF0000"/>
                </a:solidFill>
                <a:latin typeface="+mj-lt"/>
                <a:ea typeface="+mn-ea"/>
              </a:rPr>
              <a:t>in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+mn-ea"/>
              </a:rPr>
              <a:t>, </a:t>
            </a:r>
            <a:r>
              <a:rPr lang="en-US" altLang="zh-CN" sz="2000" b="1" dirty="0">
                <a:solidFill>
                  <a:srgbClr val="FF0000"/>
                </a:solidFill>
                <a:latin typeface="+mj-lt"/>
                <a:ea typeface="+mn-ea"/>
              </a:rPr>
              <a:t>out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+mn-ea"/>
              </a:rPr>
              <a:t>, </a:t>
            </a:r>
            <a:r>
              <a:rPr lang="en-US" altLang="zh-CN" sz="2000" b="1" dirty="0">
                <a:solidFill>
                  <a:srgbClr val="FF0000"/>
                </a:solidFill>
                <a:latin typeface="+mj-lt"/>
                <a:ea typeface="+mn-ea"/>
              </a:rPr>
              <a:t>in out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0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data type: integer, character, ...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183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internal name: (for use inside procedure)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7598" y="3798663"/>
            <a:ext cx="488114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In brackets after procedure name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27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9" name="文本框 6"/>
          <p:cNvSpPr txBox="1">
            <a:spLocks noChangeArrowheads="1"/>
          </p:cNvSpPr>
          <p:nvPr/>
        </p:nvSpPr>
        <p:spPr bwMode="auto">
          <a:xfrm>
            <a:off x="539552" y="1340768"/>
            <a:ext cx="824061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Parameter Modes : </a:t>
            </a:r>
            <a:r>
              <a:rPr lang="en-US" altLang="zh-CN" dirty="0" smtClean="0">
                <a:solidFill>
                  <a:schemeClr val="tx1"/>
                </a:solidFill>
              </a:rPr>
              <a:t>Named from perspective </a:t>
            </a:r>
            <a:r>
              <a:rPr lang="en-US" altLang="zh-CN" dirty="0">
                <a:solidFill>
                  <a:schemeClr val="tx1"/>
                </a:solidFill>
              </a:rPr>
              <a:t>of called procedure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2094" y="2427569"/>
            <a:ext cx="6853479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en-US" altLang="zh-CN" dirty="0"/>
              <a:t> supplied to procedure by its caller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out</a:t>
            </a:r>
            <a:r>
              <a:rPr lang="en-US" altLang="zh-CN" dirty="0"/>
              <a:t> provided by procedure to its caller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in out </a:t>
            </a:r>
            <a:r>
              <a:rPr lang="en-US" altLang="zh-CN" dirty="0"/>
              <a:t>supplied to procedure by caller, (</a:t>
            </a:r>
            <a:r>
              <a:rPr lang="en-US" altLang="zh-CN" dirty="0" smtClean="0"/>
              <a:t>possibly) modified</a:t>
            </a:r>
            <a:r>
              <a:rPr lang="en-US" altLang="zh-CN" dirty="0"/>
              <a:t>, and handed back</a:t>
            </a:r>
            <a:endParaRPr lang="zh-CN" altLang="en-US" dirty="0"/>
          </a:p>
        </p:txBody>
      </p:sp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571254" y="581132"/>
            <a:ext cx="385682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Formal Parameters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423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83968" y="1988840"/>
            <a:ext cx="2745945" cy="67967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>
                <a:solidFill>
                  <a:srgbClr val="FF0000"/>
                </a:solidFill>
                <a:latin typeface="+mj-lt"/>
                <a:ea typeface="+mn-ea"/>
              </a:rPr>
              <a:t>-- exam mark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dirty="0">
              <a:solidFill>
                <a:srgbClr val="FF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>
                <a:solidFill>
                  <a:srgbClr val="FF0000"/>
                </a:solidFill>
                <a:latin typeface="+mj-lt"/>
                <a:ea typeface="+mn-ea"/>
              </a:rPr>
              <a:t>-- overall subject mark</a:t>
            </a:r>
            <a:endParaRPr lang="zh-CN" altLang="en-US" sz="2181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9151" y="1543563"/>
            <a:ext cx="2760371" cy="369331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r>
              <a:rPr lang="en-US" altLang="zh-CN" sz="2000" b="1" dirty="0" smtClean="0">
                <a:solidFill>
                  <a:srgbClr val="000000"/>
                </a:solidFill>
                <a:latin typeface="+mj-lt"/>
                <a:ea typeface="+mn-ea"/>
              </a:rPr>
              <a:t>procedure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adjust (	</a:t>
            </a:r>
            <a:endParaRPr lang="en-US" altLang="zh-CN" sz="2000" dirty="0" smtClean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exam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: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in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INTEGER;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mark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: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in out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INTEGER;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	)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is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endParaRPr lang="en-US" altLang="zh-CN" sz="20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-- local declarations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begin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endParaRPr lang="en-US" altLang="zh-CN" sz="20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-- statements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2345985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end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adjust;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8" name="文本框 4"/>
          <p:cNvSpPr txBox="1">
            <a:spLocks noChangeArrowheads="1"/>
          </p:cNvSpPr>
          <p:nvPr/>
        </p:nvSpPr>
        <p:spPr bwMode="auto">
          <a:xfrm>
            <a:off x="427143" y="633230"/>
            <a:ext cx="385682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Formal Parameters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75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文本框 4"/>
          <p:cNvSpPr txBox="1">
            <a:spLocks noChangeArrowheads="1"/>
          </p:cNvSpPr>
          <p:nvPr/>
        </p:nvSpPr>
        <p:spPr bwMode="auto">
          <a:xfrm>
            <a:off x="454133" y="557917"/>
            <a:ext cx="3819956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Actual  Parameters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67544" y="1268760"/>
            <a:ext cx="71237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procedure </a:t>
            </a:r>
            <a:r>
              <a:rPr lang="en-US" altLang="zh-CN" dirty="0">
                <a:solidFill>
                  <a:srgbClr val="FF0000"/>
                </a:solidFill>
              </a:rPr>
              <a:t>call</a:t>
            </a:r>
            <a:r>
              <a:rPr lang="en-US" altLang="zh-CN" dirty="0"/>
              <a:t> includes </a:t>
            </a:r>
            <a:r>
              <a:rPr lang="en-US" altLang="zh-CN" dirty="0">
                <a:solidFill>
                  <a:srgbClr val="FF0000"/>
                </a:solidFill>
              </a:rPr>
              <a:t>actual parameters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0366" y="1761382"/>
            <a:ext cx="539570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specific parameter values for this </a:t>
            </a:r>
            <a:r>
              <a:rPr lang="en-US" altLang="zh-CN" dirty="0" smtClean="0"/>
              <a:t>call</a:t>
            </a:r>
          </a:p>
          <a:p>
            <a:r>
              <a:rPr lang="en-US" altLang="zh-CN" dirty="0" smtClean="0"/>
              <a:t>Can differ for each call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210406" y="2561781"/>
            <a:ext cx="3991990" cy="36170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 err="1">
                <a:latin typeface="+mj-lt"/>
              </a:rPr>
              <a:t>get_integer</a:t>
            </a:r>
            <a:r>
              <a:rPr lang="en-US" altLang="zh-CN" sz="2000" dirty="0">
                <a:latin typeface="+mj-lt"/>
              </a:rPr>
              <a:t> ( exam, 0, 50 </a:t>
            </a:r>
            <a:r>
              <a:rPr lang="en-US" altLang="zh-CN" sz="2000" dirty="0" smtClean="0">
                <a:latin typeface="+mj-lt"/>
              </a:rPr>
              <a:t>);</a:t>
            </a:r>
          </a:p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 err="1" smtClean="0">
                <a:latin typeface="+mj-lt"/>
              </a:rPr>
              <a:t>get_integer</a:t>
            </a:r>
            <a:r>
              <a:rPr lang="en-US" altLang="zh-CN" sz="2000" dirty="0" smtClean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( number, 1, 5 </a:t>
            </a:r>
            <a:r>
              <a:rPr lang="en-US" altLang="zh-CN" sz="2000" dirty="0" smtClean="0">
                <a:latin typeface="+mj-lt"/>
              </a:rPr>
              <a:t>);</a:t>
            </a:r>
          </a:p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 err="1" smtClean="0">
                <a:latin typeface="+mj-lt"/>
              </a:rPr>
              <a:t>get_integer</a:t>
            </a:r>
            <a:r>
              <a:rPr lang="en-US" altLang="zh-CN" sz="2000" dirty="0" smtClean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( number, low, low+4 ); </a:t>
            </a:r>
          </a:p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endParaRPr lang="en-US" altLang="zh-CN" sz="2000" dirty="0" smtClean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 smtClean="0">
                <a:solidFill>
                  <a:schemeClr val="accent6"/>
                </a:solidFill>
                <a:latin typeface="+mj-lt"/>
                <a:ea typeface="+mn-ea"/>
              </a:rPr>
              <a:t>begin</a:t>
            </a:r>
            <a:endParaRPr lang="en-US" altLang="zh-CN" sz="2000" dirty="0">
              <a:solidFill>
                <a:schemeClr val="accent6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69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get_exam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(exam);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get_lab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(labs);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mark := exam + labs;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>
                <a:solidFill>
                  <a:srgbClr val="7030A0"/>
                </a:solidFill>
                <a:latin typeface="+mj-lt"/>
                <a:ea typeface="+mn-ea"/>
              </a:rPr>
              <a:t>adjust (exam, mark);</a:t>
            </a:r>
          </a:p>
          <a:p>
            <a:pPr eaLnBrk="1" fontAlgn="auto" hangingPunct="1">
              <a:lnSpc>
                <a:spcPts val="269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PUT (mark);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print_grade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(mark);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>
                <a:solidFill>
                  <a:schemeClr val="accent6"/>
                </a:solidFill>
                <a:latin typeface="+mj-lt"/>
                <a:ea typeface="+mn-ea"/>
              </a:rPr>
              <a:t>end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455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4253573" y="4073536"/>
            <a:ext cx="3486532" cy="977532"/>
          </a:xfrm>
          <a:custGeom>
            <a:avLst/>
            <a:gdLst/>
            <a:ahLst/>
            <a:cxnLst/>
            <a:rect l="0" t="0" r="0" b="0"/>
            <a:pathLst>
              <a:path w="4076701" h="1143001">
                <a:moveTo>
                  <a:pt x="0" y="0"/>
                </a:moveTo>
                <a:lnTo>
                  <a:pt x="0" y="1143000"/>
                </a:lnTo>
                <a:lnTo>
                  <a:pt x="4076700" y="1143000"/>
                </a:lnTo>
                <a:lnTo>
                  <a:pt x="407670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4253573" y="4073536"/>
            <a:ext cx="3486532" cy="977532"/>
          </a:xfrm>
          <a:custGeom>
            <a:avLst/>
            <a:gdLst/>
            <a:ahLst/>
            <a:cxnLst/>
            <a:rect l="0" t="0" r="0" b="0"/>
            <a:pathLst>
              <a:path w="4076701" h="1143001">
                <a:moveTo>
                  <a:pt x="0" y="0"/>
                </a:moveTo>
                <a:lnTo>
                  <a:pt x="0" y="1143000"/>
                </a:lnTo>
                <a:lnTo>
                  <a:pt x="4076700" y="1143000"/>
                </a:lnTo>
                <a:lnTo>
                  <a:pt x="407670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4457" name="文本框 8"/>
          <p:cNvSpPr txBox="1">
            <a:spLocks noChangeArrowheads="1"/>
          </p:cNvSpPr>
          <p:nvPr/>
        </p:nvSpPr>
        <p:spPr bwMode="auto">
          <a:xfrm>
            <a:off x="683568" y="1412776"/>
            <a:ext cx="6048672" cy="31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114300" algn="l"/>
                <a:tab pos="914400" algn="l"/>
                <a:tab pos="1612900" algn="l"/>
                <a:tab pos="1714500" algn="l"/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114300" algn="l"/>
                <a:tab pos="914400" algn="l"/>
                <a:tab pos="1612900" algn="l"/>
                <a:tab pos="1714500" algn="l"/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114300" algn="l"/>
                <a:tab pos="914400" algn="l"/>
                <a:tab pos="1612900" algn="l"/>
                <a:tab pos="1714500" algn="l"/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114300" algn="l"/>
                <a:tab pos="914400" algn="l"/>
                <a:tab pos="1612900" algn="l"/>
                <a:tab pos="1714500" algn="l"/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114300" algn="l"/>
                <a:tab pos="914400" algn="l"/>
                <a:tab pos="1612900" algn="l"/>
                <a:tab pos="1714500" algn="l"/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914400" algn="l"/>
                <a:tab pos="1612900" algn="l"/>
                <a:tab pos="1714500" algn="l"/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914400" algn="l"/>
                <a:tab pos="1612900" algn="l"/>
                <a:tab pos="1714500" algn="l"/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914400" algn="l"/>
                <a:tab pos="1612900" algn="l"/>
                <a:tab pos="1714500" algn="l"/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914400" algn="l"/>
                <a:tab pos="1612900" algn="l"/>
                <a:tab pos="1714500" algn="l"/>
                <a:tab pos="18288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052"/>
              </a:lnSpc>
            </a:pP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------------------------------------------</a:t>
            </a:r>
            <a:endParaRPr lang="en-US" altLang="zh-CN" sz="20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1796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abs: absolute value</a:t>
            </a:r>
          </a:p>
          <a:p>
            <a:pPr eaLnBrk="1" hangingPunct="1">
              <a:lnSpc>
                <a:spcPts val="186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------------------------------------------</a:t>
            </a:r>
          </a:p>
          <a:p>
            <a:pPr eaLnBrk="1" hangingPunct="1">
              <a:lnSpc>
                <a:spcPts val="1988"/>
              </a:lnSpc>
            </a:pPr>
            <a:r>
              <a:rPr lang="en-US" altLang="zh-CN" sz="2000" b="1" dirty="0">
                <a:solidFill>
                  <a:schemeClr val="accent6"/>
                </a:solidFill>
                <a:latin typeface="+mj-lt"/>
              </a:rPr>
              <a:t>procedure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abs (x : </a:t>
            </a:r>
            <a:r>
              <a:rPr lang="en-US" altLang="zh-CN" sz="2000" b="1" dirty="0">
                <a:solidFill>
                  <a:schemeClr val="accent6"/>
                </a:solidFill>
                <a:latin typeface="+mj-lt"/>
              </a:rPr>
              <a:t>in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INTEGER; -- argument</a:t>
            </a:r>
          </a:p>
          <a:p>
            <a:pPr eaLnBrk="1" hangingPunct="1">
              <a:lnSpc>
                <a:spcPts val="1796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  y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:</a:t>
            </a:r>
            <a:r>
              <a:rPr lang="en-US" altLang="zh-CN" sz="2000" b="1" dirty="0">
                <a:solidFill>
                  <a:schemeClr val="accent6"/>
                </a:solidFill>
                <a:latin typeface="+mj-lt"/>
              </a:rPr>
              <a:t>out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INTEGER; --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abs(argument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pPr eaLnBrk="1" hangingPunct="1">
              <a:lnSpc>
                <a:spcPts val="186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			) </a:t>
            </a:r>
            <a:r>
              <a:rPr lang="en-US" altLang="zh-CN" sz="2000" b="1" dirty="0">
                <a:solidFill>
                  <a:schemeClr val="accent6"/>
                </a:solidFill>
                <a:latin typeface="+mj-lt"/>
              </a:rPr>
              <a:t>is</a:t>
            </a:r>
          </a:p>
          <a:p>
            <a:pPr eaLnBrk="1" hangingPunct="1">
              <a:lnSpc>
                <a:spcPts val="1860"/>
              </a:lnSpc>
            </a:pPr>
            <a:r>
              <a:rPr lang="en-US" altLang="zh-CN" sz="2000" b="1" dirty="0">
                <a:solidFill>
                  <a:schemeClr val="accent6"/>
                </a:solidFill>
                <a:latin typeface="+mj-lt"/>
              </a:rPr>
              <a:t>begin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abs</a:t>
            </a:r>
          </a:p>
          <a:p>
            <a:pPr eaLnBrk="1" hangingPunct="1">
              <a:lnSpc>
                <a:spcPts val="1796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zh-CN" sz="2000" b="1" dirty="0">
                <a:solidFill>
                  <a:schemeClr val="accent6"/>
                </a:solidFill>
                <a:latin typeface="+mj-lt"/>
              </a:rPr>
              <a:t>if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x &gt;= 0 </a:t>
            </a:r>
            <a:r>
              <a:rPr lang="en-US" altLang="zh-CN" sz="2000" b="1" dirty="0">
                <a:solidFill>
                  <a:schemeClr val="accent6"/>
                </a:solidFill>
                <a:latin typeface="+mj-lt"/>
              </a:rPr>
              <a:t>then</a:t>
            </a:r>
          </a:p>
          <a:p>
            <a:pPr eaLnBrk="1" hangingPunct="1">
              <a:lnSpc>
                <a:spcPts val="1732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					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y := x;</a:t>
            </a:r>
          </a:p>
          <a:p>
            <a:pPr eaLnBrk="1" hangingPunct="1">
              <a:lnSpc>
                <a:spcPts val="1988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zh-CN" sz="2000" b="1" dirty="0">
                <a:solidFill>
                  <a:schemeClr val="accent6"/>
                </a:solidFill>
                <a:latin typeface="+mj-lt"/>
              </a:rPr>
              <a:t>else</a:t>
            </a:r>
          </a:p>
          <a:p>
            <a:pPr eaLnBrk="1" hangingPunct="1">
              <a:lnSpc>
                <a:spcPts val="1668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					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y := -x;</a:t>
            </a:r>
          </a:p>
          <a:p>
            <a:pPr eaLnBrk="1" hangingPunct="1">
              <a:lnSpc>
                <a:spcPts val="1946"/>
              </a:lnSpc>
            </a:pPr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		</a:t>
            </a:r>
            <a:r>
              <a:rPr lang="en-US" altLang="zh-CN" sz="2000" b="1" dirty="0">
                <a:solidFill>
                  <a:schemeClr val="accent6"/>
                </a:solidFill>
                <a:latin typeface="+mj-lt"/>
              </a:rPr>
              <a:t>end if</a:t>
            </a:r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;</a:t>
            </a:r>
          </a:p>
          <a:p>
            <a:pPr eaLnBrk="1" hangingPunct="1">
              <a:lnSpc>
                <a:spcPts val="1839"/>
              </a:lnSpc>
            </a:pPr>
            <a:r>
              <a:rPr lang="en-US" altLang="zh-CN" sz="2000" b="1" dirty="0">
                <a:solidFill>
                  <a:schemeClr val="accent6"/>
                </a:solidFill>
                <a:latin typeface="+mj-lt"/>
              </a:rPr>
              <a:t>end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abs;</a:t>
            </a:r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4458" name="文本框 9"/>
          <p:cNvSpPr txBox="1">
            <a:spLocks noChangeArrowheads="1"/>
          </p:cNvSpPr>
          <p:nvPr/>
        </p:nvSpPr>
        <p:spPr bwMode="auto">
          <a:xfrm>
            <a:off x="4351326" y="4142778"/>
            <a:ext cx="1412246" cy="89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44"/>
              </a:lnSpc>
            </a:pPr>
            <a:r>
              <a:rPr lang="es-E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abs(x, y);</a:t>
            </a:r>
          </a:p>
          <a:p>
            <a:pPr eaLnBrk="1" hangingPunct="1">
              <a:lnSpc>
                <a:spcPts val="855"/>
              </a:lnSpc>
            </a:pPr>
            <a:endParaRPr lang="es-E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55"/>
              </a:lnSpc>
            </a:pPr>
            <a:endParaRPr lang="es-ES" altLang="zh-CN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1946"/>
              </a:lnSpc>
            </a:pPr>
            <a:r>
              <a:rPr lang="es-E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abs (-4, temp);</a:t>
            </a:r>
          </a:p>
          <a:p>
            <a:pPr eaLnBrk="1" hangingPunct="1">
              <a:lnSpc>
                <a:spcPts val="1860"/>
              </a:lnSpc>
            </a:pPr>
            <a:r>
              <a:rPr lang="es-E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y := 10 * temp;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59" name="文本框 10"/>
          <p:cNvSpPr txBox="1">
            <a:spLocks noChangeArrowheads="1"/>
          </p:cNvSpPr>
          <p:nvPr/>
        </p:nvSpPr>
        <p:spPr bwMode="auto">
          <a:xfrm>
            <a:off x="5907232" y="4142778"/>
            <a:ext cx="1873911" cy="897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44"/>
              </a:lnSpc>
            </a:pPr>
            <a:r>
              <a:rPr lang="es-E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-- y := abs (x);</a:t>
            </a:r>
          </a:p>
          <a:p>
            <a:pPr eaLnBrk="1" hangingPunct="1">
              <a:lnSpc>
                <a:spcPts val="855"/>
              </a:lnSpc>
            </a:pPr>
            <a:endParaRPr lang="es-E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55"/>
              </a:lnSpc>
            </a:pPr>
            <a:endParaRPr lang="es-E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1946"/>
              </a:lnSpc>
            </a:pPr>
            <a:r>
              <a:rPr lang="es-E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-- temp:= abs(-4);</a:t>
            </a:r>
          </a:p>
          <a:p>
            <a:pPr eaLnBrk="1" hangingPunct="1">
              <a:lnSpc>
                <a:spcPts val="1860"/>
              </a:lnSpc>
            </a:pPr>
            <a:r>
              <a:rPr lang="es-E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-- y := 10 * abs (-4);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503359" y="571752"/>
            <a:ext cx="4809650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Function  </a:t>
            </a:r>
            <a:r>
              <a:rPr lang="en-US" altLang="zh-CN" dirty="0"/>
              <a:t>or Procedure?</a:t>
            </a: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1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文本框 4"/>
          <p:cNvSpPr txBox="1">
            <a:spLocks noChangeArrowheads="1"/>
          </p:cNvSpPr>
          <p:nvPr/>
        </p:nvSpPr>
        <p:spPr bwMode="auto">
          <a:xfrm>
            <a:off x="526141" y="629925"/>
            <a:ext cx="200054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Recursion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39552" y="1340768"/>
            <a:ext cx="80876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Writing procedures and functions which call themselves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66390" y="2825799"/>
            <a:ext cx="6912768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 smtClean="0"/>
              <a:t>Solving large problems</a:t>
            </a:r>
          </a:p>
          <a:p>
            <a:r>
              <a:rPr lang="en-US" altLang="zh-CN" dirty="0" smtClean="0"/>
              <a:t>By breaking them into smaller problems</a:t>
            </a:r>
          </a:p>
          <a:p>
            <a:r>
              <a:rPr lang="en-US" altLang="zh-CN" dirty="0" smtClean="0"/>
              <a:t>Of identical form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39552" y="2298727"/>
            <a:ext cx="808767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Involves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6141" y="4214647"/>
            <a:ext cx="80876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Eventually, a ”trivial” problem (the base case) is reached that can be solved immediately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5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文本框 4"/>
          <p:cNvSpPr txBox="1">
            <a:spLocks noChangeArrowheads="1"/>
          </p:cNvSpPr>
          <p:nvPr/>
        </p:nvSpPr>
        <p:spPr bwMode="auto">
          <a:xfrm>
            <a:off x="539552" y="563406"/>
            <a:ext cx="200054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Recursion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39826" y="1643329"/>
            <a:ext cx="6972062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2400" b="1" dirty="0" smtClean="0"/>
              <a:t>if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stopping condition </a:t>
            </a:r>
            <a:r>
              <a:rPr lang="en-US" altLang="zh-CN" sz="2400" b="1" dirty="0"/>
              <a:t>then </a:t>
            </a:r>
            <a:endParaRPr lang="en-US" altLang="zh-CN" sz="2400" b="1" dirty="0" smtClean="0"/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      </a:t>
            </a:r>
            <a:r>
              <a:rPr lang="en-US" altLang="zh-CN" sz="2400" dirty="0" smtClean="0">
                <a:solidFill>
                  <a:schemeClr val="tx1"/>
                </a:solidFill>
              </a:rPr>
              <a:t>solve </a:t>
            </a:r>
            <a:r>
              <a:rPr lang="en-US" altLang="zh-CN" sz="2400" dirty="0">
                <a:solidFill>
                  <a:schemeClr val="tx1"/>
                </a:solidFill>
              </a:rPr>
              <a:t>simple </a:t>
            </a:r>
            <a:r>
              <a:rPr lang="en-US" altLang="zh-CN" sz="2400" dirty="0" smtClean="0">
                <a:solidFill>
                  <a:schemeClr val="tx1"/>
                </a:solidFill>
              </a:rPr>
              <a:t>problem</a:t>
            </a:r>
          </a:p>
          <a:p>
            <a:pPr marL="0" indent="0">
              <a:buNone/>
            </a:pPr>
            <a:r>
              <a:rPr lang="en-US" altLang="zh-CN" sz="2400" b="1" dirty="0" smtClean="0"/>
              <a:t>else 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      </a:t>
            </a:r>
            <a:r>
              <a:rPr lang="en-US" altLang="zh-CN" sz="2400" dirty="0" smtClean="0">
                <a:solidFill>
                  <a:schemeClr val="tx1"/>
                </a:solidFill>
              </a:rPr>
              <a:t>use </a:t>
            </a:r>
            <a:r>
              <a:rPr lang="en-US" altLang="zh-CN" sz="2400" dirty="0">
                <a:solidFill>
                  <a:schemeClr val="tx1"/>
                </a:solidFill>
              </a:rPr>
              <a:t>recursion to solve smaller </a:t>
            </a:r>
            <a:r>
              <a:rPr lang="en-US" altLang="zh-CN" sz="2400" dirty="0" err="1">
                <a:solidFill>
                  <a:schemeClr val="tx1"/>
                </a:solidFill>
              </a:rPr>
              <a:t>problem(s</a:t>
            </a:r>
            <a:r>
              <a:rPr lang="en-US" altLang="zh-CN" sz="2400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     combine </a:t>
            </a:r>
            <a:r>
              <a:rPr lang="en-US" altLang="zh-CN" sz="2400" dirty="0">
                <a:solidFill>
                  <a:schemeClr val="tx1"/>
                </a:solidFill>
              </a:rPr>
              <a:t>solutions from smaller </a:t>
            </a:r>
            <a:r>
              <a:rPr lang="en-US" altLang="zh-CN" sz="2400" dirty="0" err="1">
                <a:solidFill>
                  <a:schemeClr val="tx1"/>
                </a:solidFill>
              </a:rPr>
              <a:t>problem(s</a:t>
            </a:r>
            <a:r>
              <a:rPr lang="en-US" altLang="zh-CN" sz="240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28326" y="3983361"/>
            <a:ext cx="691276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 smtClean="0"/>
              <a:t>Cognitive simple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9552" y="3437170"/>
            <a:ext cx="808767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Iteration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9552" y="1196752"/>
            <a:ext cx="808767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General algorithm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9552" y="4400014"/>
            <a:ext cx="808767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Recursion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8326" y="4898102"/>
            <a:ext cx="6912768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 smtClean="0"/>
              <a:t>Is not as intuitive</a:t>
            </a:r>
          </a:p>
          <a:p>
            <a:r>
              <a:rPr lang="en-US" altLang="zh-CN" dirty="0" smtClean="0"/>
              <a:t>Demanding on machine time and memory</a:t>
            </a:r>
          </a:p>
          <a:p>
            <a:r>
              <a:rPr lang="en-US" altLang="zh-CN" dirty="0" smtClean="0"/>
              <a:t>Sometimes simpler than iteration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41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文本框 4"/>
          <p:cNvSpPr txBox="1">
            <a:spLocks noChangeArrowheads="1"/>
          </p:cNvSpPr>
          <p:nvPr/>
        </p:nvSpPr>
        <p:spPr bwMode="auto">
          <a:xfrm>
            <a:off x="526141" y="701933"/>
            <a:ext cx="200054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Recursion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39552" y="1412776"/>
            <a:ext cx="808767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Factorial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22374" y="2001404"/>
            <a:ext cx="691276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 smtClean="0"/>
              <a:t>Write a function that, given 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en-US" altLang="zh-CN" dirty="0" smtClean="0"/>
              <a:t>, computes </a:t>
            </a:r>
            <a:r>
              <a:rPr lang="en-US" altLang="zh-CN" dirty="0" smtClean="0">
                <a:solidFill>
                  <a:srgbClr val="FF0000"/>
                </a:solidFill>
              </a:rPr>
              <a:t>n!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526689" y="2592204"/>
            <a:ext cx="283210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n!</a:t>
            </a:r>
            <a:r>
              <a:rPr lang="en-US" altLang="zh-CN" dirty="0" smtClean="0">
                <a:solidFill>
                  <a:schemeClr val="tx1"/>
                </a:solidFill>
              </a:rPr>
              <a:t>=1*2*3*…*(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en-US" altLang="zh-CN" dirty="0" smtClean="0">
                <a:solidFill>
                  <a:schemeClr val="tx1"/>
                </a:solidFill>
              </a:rPr>
              <a:t>-1)*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14260" y="3070225"/>
            <a:ext cx="691276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 smtClean="0"/>
              <a:t>Specification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38398" y="3680266"/>
            <a:ext cx="72728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Receive: </a:t>
            </a:r>
            <a:r>
              <a:rPr lang="en-US" altLang="zh-CN" sz="2000" i="1" dirty="0">
                <a:solidFill>
                  <a:srgbClr val="FF0000"/>
                </a:solidFill>
                <a:latin typeface="Verdana" panose="020B0604030504040204" pitchFamily="34" charset="0"/>
              </a:rPr>
              <a:t>n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, an integer </a:t>
            </a:r>
            <a:endParaRPr lang="en-US" altLang="zh-CN" sz="2000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Precondition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en-US" altLang="zh-CN" sz="2000" i="1" dirty="0">
                <a:solidFill>
                  <a:srgbClr val="FF0000"/>
                </a:solidFill>
                <a:latin typeface="Verdana" panose="020B0604030504040204" pitchFamily="34" charset="0"/>
              </a:rPr>
              <a:t>n</a:t>
            </a:r>
            <a:r>
              <a:rPr lang="en-US" altLang="zh-CN" sz="2000" i="1" dirty="0">
                <a:solidFill>
                  <a:srgbClr val="3131CC"/>
                </a:solidFill>
                <a:latin typeface="Verdana" panose="020B060403050404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Verdana" panose="020B0604030504040204" pitchFamily="34" charset="0"/>
              </a:rPr>
              <a:t>&gt;= 0 (0! = 1 and 1! = 1) </a:t>
            </a:r>
            <a:endParaRPr lang="en-US" altLang="zh-CN" sz="2000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Return : </a:t>
            </a:r>
            <a:r>
              <a:rPr lang="en-US" altLang="zh-CN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n!</a:t>
            </a:r>
            <a:endParaRPr lang="en-US" altLang="zh-CN" sz="2000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63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0326" y="1905229"/>
            <a:ext cx="806489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Function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 err="1">
                <a:latin typeface="+mj-lt"/>
              </a:rPr>
              <a:t>Factorial_Iterative</a:t>
            </a:r>
            <a:r>
              <a:rPr lang="en-US" altLang="zh-CN" sz="2400" dirty="0">
                <a:latin typeface="+mj-lt"/>
              </a:rPr>
              <a:t> (N : </a:t>
            </a:r>
            <a:r>
              <a:rPr lang="en-US" altLang="zh-CN" sz="2400" dirty="0" smtClean="0">
                <a:latin typeface="+mj-lt"/>
              </a:rPr>
              <a:t>Natural)</a:t>
            </a: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                                    </a:t>
            </a:r>
          </a:p>
          <a:p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                                      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return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Positive </a:t>
            </a:r>
            <a:r>
              <a:rPr lang="en-US" altLang="zh-CN" sz="2400" dirty="0">
                <a:solidFill>
                  <a:schemeClr val="accent6"/>
                </a:solidFill>
                <a:latin typeface="+mj-lt"/>
              </a:rPr>
              <a:t>is </a:t>
            </a:r>
            <a:endParaRPr lang="en-US" altLang="zh-CN" sz="2400" dirty="0" smtClean="0">
              <a:solidFill>
                <a:schemeClr val="accent6"/>
              </a:solidFill>
              <a:latin typeface="+mj-lt"/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Result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: Positive; </a:t>
            </a: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begin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     Result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:= </a:t>
            </a:r>
            <a:r>
              <a:rPr lang="en-US" altLang="zh-CN" sz="2400" dirty="0">
                <a:solidFill>
                  <a:srgbClr val="7E007E"/>
                </a:solidFill>
                <a:latin typeface="+mj-lt"/>
              </a:rPr>
              <a:t>1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    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for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Count </a:t>
            </a:r>
            <a:r>
              <a:rPr lang="en-US" altLang="zh-CN" sz="2400" dirty="0">
                <a:solidFill>
                  <a:schemeClr val="accent6"/>
                </a:solidFill>
                <a:latin typeface="+mj-lt"/>
              </a:rPr>
              <a:t>in</a:t>
            </a: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7E007E"/>
                </a:solidFill>
                <a:latin typeface="+mj-lt"/>
              </a:rPr>
              <a:t>2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.. N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loop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          Result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:= Result * Count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    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end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  <a:latin typeface="+mj-lt"/>
              </a:rPr>
              <a:t>loop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 </a:t>
            </a: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    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return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Result; </a:t>
            </a: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end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Factorial_Iterative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 </a:t>
            </a:r>
          </a:p>
        </p:txBody>
      </p:sp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454133" y="629925"/>
            <a:ext cx="200054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Recursion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67544" y="1340768"/>
            <a:ext cx="808767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Preliminary Analysis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088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24089" y="620688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7679" y="1484784"/>
            <a:ext cx="6035082" cy="3125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GNAT Compiler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40799" y="1893676"/>
            <a:ext cx="2769212" cy="505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6"/>
                </a:solidFill>
              </a:rPr>
              <a:t>GNAT </a:t>
            </a:r>
            <a:r>
              <a:rPr lang="en-US" altLang="zh-CN" dirty="0" err="1" smtClean="0">
                <a:solidFill>
                  <a:schemeClr val="accent6"/>
                </a:solidFill>
              </a:rPr>
              <a:t>Ada</a:t>
            </a:r>
            <a:r>
              <a:rPr lang="en-US" altLang="zh-CN" dirty="0" smtClean="0">
                <a:solidFill>
                  <a:schemeClr val="accent6"/>
                </a:solidFill>
              </a:rPr>
              <a:t> 95 Complier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5926" y="1936951"/>
            <a:ext cx="2655450" cy="447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6"/>
                </a:solidFill>
              </a:rPr>
              <a:t>GNAT Programming </a:t>
            </a:r>
            <a:r>
              <a:rPr lang="en-US" altLang="zh-CN" dirty="0" smtClean="0">
                <a:solidFill>
                  <a:schemeClr val="accent6"/>
                </a:solidFill>
              </a:rPr>
              <a:t>Studio</a:t>
            </a:r>
            <a:r>
              <a:rPr lang="zh-CN" altLang="en-US" dirty="0" smtClean="0">
                <a:solidFill>
                  <a:schemeClr val="accent6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GPS</a:t>
            </a:r>
            <a:r>
              <a:rPr lang="zh-CN" altLang="en-US" dirty="0" smtClean="0">
                <a:solidFill>
                  <a:schemeClr val="accent6"/>
                </a:solidFill>
              </a:rPr>
              <a:t>）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27459" y="1922874"/>
            <a:ext cx="2521566" cy="475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accent6"/>
                </a:solidFill>
              </a:rPr>
              <a:t>Cygwin</a:t>
            </a:r>
            <a:r>
              <a:rPr lang="en-US" altLang="zh-CN" dirty="0" smtClean="0">
                <a:solidFill>
                  <a:schemeClr val="accent6"/>
                </a:solidFill>
              </a:rPr>
              <a:t>/ MINGW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8" y="2694319"/>
            <a:ext cx="2769212" cy="32320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459" y="2649706"/>
            <a:ext cx="2594145" cy="3276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" y="2641373"/>
            <a:ext cx="3119393" cy="328498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2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99592" y="2492896"/>
            <a:ext cx="7128792" cy="93610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89757" y="5283312"/>
            <a:ext cx="6696744" cy="461665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r>
              <a:rPr lang="en-US" altLang="zh-CN" sz="2400" dirty="0"/>
              <a:t>We have defined the </a:t>
            </a:r>
            <a:r>
              <a:rPr lang="en-US" altLang="zh-CN" sz="2400" b="1" dirty="0"/>
              <a:t>! </a:t>
            </a:r>
            <a:r>
              <a:rPr lang="en-US" altLang="zh-CN" sz="2400" dirty="0"/>
              <a:t>function in terms of itself </a:t>
            </a:r>
          </a:p>
        </p:txBody>
      </p:sp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561476" y="514139"/>
            <a:ext cx="200054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Recursion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4887" y="1224982"/>
            <a:ext cx="808767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Analysis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67536" y="2784084"/>
            <a:ext cx="283210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pPr marL="0" indent="0">
              <a:buNone/>
            </a:pPr>
            <a:r>
              <a:rPr lang="en-US" altLang="zh-CN" dirty="0" smtClean="0">
                <a:solidFill>
                  <a:schemeClr val="accent6"/>
                </a:solidFill>
              </a:rPr>
              <a:t>n!=1*2*3*…*(n-1)*n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57709" y="1813610"/>
            <a:ext cx="160431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 smtClean="0"/>
              <a:t>Consider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28557" y="4790626"/>
            <a:ext cx="1923356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pPr marL="0" indent="0">
              <a:buNone/>
            </a:pPr>
            <a:r>
              <a:rPr lang="en-US" altLang="zh-CN" dirty="0" smtClean="0">
                <a:solidFill>
                  <a:schemeClr val="accent6"/>
                </a:solidFill>
              </a:rPr>
              <a:t>n!=(n-1)!*n</a:t>
            </a:r>
          </a:p>
        </p:txBody>
      </p:sp>
      <p:sp>
        <p:nvSpPr>
          <p:cNvPr id="9" name="下箭头 8"/>
          <p:cNvSpPr/>
          <p:nvPr/>
        </p:nvSpPr>
        <p:spPr>
          <a:xfrm>
            <a:off x="4086179" y="3523071"/>
            <a:ext cx="504056" cy="1137977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30717" y="2784084"/>
            <a:ext cx="283210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pPr marL="0" indent="0">
              <a:buNone/>
            </a:pPr>
            <a:r>
              <a:rPr lang="en-US" altLang="zh-CN" dirty="0" smtClean="0">
                <a:solidFill>
                  <a:schemeClr val="accent6"/>
                </a:solidFill>
              </a:rPr>
              <a:t>(n-1)!=1*2*3*…*(n-1)</a:t>
            </a:r>
          </a:p>
        </p:txBody>
      </p:sp>
      <p:sp>
        <p:nvSpPr>
          <p:cNvPr id="11" name="下箭头 10"/>
          <p:cNvSpPr/>
          <p:nvPr/>
        </p:nvSpPr>
        <p:spPr>
          <a:xfrm rot="16200000">
            <a:off x="4208991" y="2601037"/>
            <a:ext cx="504056" cy="749681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43815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文本框 4"/>
          <p:cNvSpPr txBox="1">
            <a:spLocks noChangeArrowheads="1"/>
          </p:cNvSpPr>
          <p:nvPr/>
        </p:nvSpPr>
        <p:spPr bwMode="auto">
          <a:xfrm>
            <a:off x="454133" y="629925"/>
            <a:ext cx="200054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Recursion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67544" y="1340768"/>
            <a:ext cx="80876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A function that is defined in terms of itself is called </a:t>
            </a:r>
            <a:r>
              <a:rPr lang="en-US" altLang="zh-CN" dirty="0"/>
              <a:t>self-referential</a:t>
            </a:r>
            <a:r>
              <a:rPr lang="en-US" altLang="zh-CN" dirty="0">
                <a:solidFill>
                  <a:schemeClr val="tx1"/>
                </a:solidFill>
              </a:rPr>
              <a:t>, or </a:t>
            </a:r>
            <a:r>
              <a:rPr lang="en-US" altLang="zh-CN" dirty="0"/>
              <a:t>recursive</a:t>
            </a:r>
            <a:r>
              <a:rPr lang="en-US" altLang="zh-CN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31684" y="3483356"/>
            <a:ext cx="69127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 smtClean="0"/>
              <a:t>1.Identify </a:t>
            </a:r>
            <a:r>
              <a:rPr lang="en-US" altLang="zh-CN" dirty="0"/>
              <a:t>a base case: an instance of the problem whose solution is trivial</a:t>
            </a:r>
          </a:p>
        </p:txBody>
      </p:sp>
      <p:sp>
        <p:nvSpPr>
          <p:cNvPr id="3" name="矩形 2"/>
          <p:cNvSpPr/>
          <p:nvPr/>
        </p:nvSpPr>
        <p:spPr>
          <a:xfrm>
            <a:off x="1138398" y="4483126"/>
            <a:ext cx="61206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Example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: The factorial function has </a:t>
            </a:r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two base cases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: </a:t>
            </a:r>
          </a:p>
          <a:p>
            <a:pPr>
              <a:buClr>
                <a:schemeClr val="accent6"/>
              </a:buClr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if n = 0 : n! = 1 </a:t>
            </a:r>
          </a:p>
          <a:p>
            <a:pPr>
              <a:buClr>
                <a:schemeClr val="accent6"/>
              </a:buClr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if n = 1 : n! = 1 </a:t>
            </a:r>
            <a:endParaRPr lang="en-US" altLang="zh-CN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7544" y="2359692"/>
            <a:ext cx="80876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Recursive functions are designed in a 3-step process: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159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文本框 4"/>
          <p:cNvSpPr txBox="1">
            <a:spLocks noChangeArrowheads="1"/>
          </p:cNvSpPr>
          <p:nvPr/>
        </p:nvSpPr>
        <p:spPr bwMode="auto">
          <a:xfrm>
            <a:off x="468692" y="470095"/>
            <a:ext cx="200054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Recursion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46987" y="2322596"/>
            <a:ext cx="6912768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2. Identify an induction step: a means of solving the non-trivial instances of the problem using one or more "smaller" instance of the problem.</a:t>
            </a:r>
          </a:p>
        </p:txBody>
      </p:sp>
      <p:sp>
        <p:nvSpPr>
          <p:cNvPr id="3" name="矩形 2"/>
          <p:cNvSpPr/>
          <p:nvPr/>
        </p:nvSpPr>
        <p:spPr>
          <a:xfrm>
            <a:off x="1224965" y="3550646"/>
            <a:ext cx="72728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Example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: In the factorial problem, we solve the "big"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problem using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a "smaller" version of the problem:</a:t>
            </a:r>
          </a:p>
          <a:p>
            <a:pPr>
              <a:buClr>
                <a:schemeClr val="accent6"/>
              </a:buClr>
            </a:pPr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 n! = (n-1)! ∗ n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9552" y="1340768"/>
            <a:ext cx="808767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Recursive functions are designed in a 3-step process: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89864" y="4758459"/>
            <a:ext cx="69127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 smtClean="0"/>
              <a:t>3</a:t>
            </a:r>
            <a:r>
              <a:rPr lang="en-US" altLang="zh-CN" dirty="0"/>
              <a:t>. Form an algorithm from the base case </a:t>
            </a:r>
            <a:r>
              <a:rPr lang="en-US" altLang="zh-CN" dirty="0" smtClean="0"/>
              <a:t>and </a:t>
            </a:r>
            <a:r>
              <a:rPr lang="en-US" altLang="zh-CN" dirty="0"/>
              <a:t>induction step.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080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文本框 4"/>
          <p:cNvSpPr txBox="1">
            <a:spLocks noChangeArrowheads="1"/>
          </p:cNvSpPr>
          <p:nvPr/>
        </p:nvSpPr>
        <p:spPr bwMode="auto">
          <a:xfrm>
            <a:off x="575367" y="378132"/>
            <a:ext cx="200054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Recursion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7159" y="1253309"/>
            <a:ext cx="8087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sz="3200" dirty="0" err="1" smtClean="0"/>
              <a:t>Ada</a:t>
            </a:r>
            <a:r>
              <a:rPr lang="en-US" altLang="zh-CN" sz="3200" dirty="0" smtClean="0"/>
              <a:t> Code</a:t>
            </a:r>
            <a:endParaRPr lang="en-US" altLang="zh-CN" sz="3200" dirty="0"/>
          </a:p>
        </p:txBody>
      </p:sp>
      <p:sp>
        <p:nvSpPr>
          <p:cNvPr id="4" name="矩形 3"/>
          <p:cNvSpPr/>
          <p:nvPr/>
        </p:nvSpPr>
        <p:spPr>
          <a:xfrm>
            <a:off x="971600" y="1988840"/>
            <a:ext cx="67687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6"/>
                </a:solidFill>
                <a:latin typeface="+mj-lt"/>
              </a:rPr>
              <a:t>function</a:t>
            </a: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Factorial (N : Natural)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return </a:t>
            </a:r>
          </a:p>
          <a:p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                                             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Positive </a:t>
            </a:r>
            <a:r>
              <a:rPr lang="en-US" altLang="zh-CN" sz="2400" dirty="0">
                <a:solidFill>
                  <a:schemeClr val="accent6"/>
                </a:solidFill>
                <a:latin typeface="+mj-lt"/>
              </a:rPr>
              <a:t>is </a:t>
            </a:r>
            <a:endParaRPr lang="en-US" altLang="zh-CN" sz="2400" dirty="0" smtClean="0">
              <a:solidFill>
                <a:schemeClr val="accent6"/>
              </a:solidFill>
              <a:latin typeface="+mj-lt"/>
            </a:endParaRPr>
          </a:p>
          <a:p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begin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7E00"/>
                </a:solidFill>
              </a:rPr>
              <a:t>--factorial </a:t>
            </a:r>
            <a:endParaRPr lang="en-US" altLang="zh-CN" sz="2400" dirty="0" smtClean="0">
              <a:solidFill>
                <a:srgbClr val="0000FF"/>
              </a:solidFill>
              <a:latin typeface="+mj-lt"/>
            </a:endParaRPr>
          </a:p>
          <a:p>
            <a:endParaRPr lang="en-US" altLang="zh-CN" sz="2400" dirty="0">
              <a:solidFill>
                <a:srgbClr val="0000FF"/>
              </a:solidFill>
              <a:latin typeface="+mj-lt"/>
            </a:endParaRPr>
          </a:p>
          <a:p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   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if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N &gt; </a:t>
            </a:r>
            <a:r>
              <a:rPr lang="en-US" altLang="zh-CN" sz="2400" dirty="0">
                <a:solidFill>
                  <a:srgbClr val="7E007E"/>
                </a:solidFill>
                <a:latin typeface="+mj-lt"/>
              </a:rPr>
              <a:t>1 </a:t>
            </a:r>
            <a:r>
              <a:rPr lang="en-US" altLang="zh-CN" sz="2400" dirty="0">
                <a:solidFill>
                  <a:schemeClr val="accent6"/>
                </a:solidFill>
                <a:latin typeface="+mj-lt"/>
              </a:rPr>
              <a:t>then </a:t>
            </a:r>
            <a:endParaRPr lang="en-US" altLang="zh-CN" sz="2400" dirty="0" smtClean="0">
              <a:solidFill>
                <a:schemeClr val="accent6"/>
              </a:solidFill>
              <a:latin typeface="+mj-lt"/>
            </a:endParaRPr>
          </a:p>
          <a:p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     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return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N * Factorial(N-</a:t>
            </a:r>
            <a:r>
              <a:rPr lang="en-US" altLang="zh-CN" sz="2400" dirty="0">
                <a:solidFill>
                  <a:srgbClr val="7E007E"/>
                </a:solidFill>
                <a:latin typeface="+mj-lt"/>
              </a:rPr>
              <a:t>1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);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  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else </a:t>
            </a:r>
          </a:p>
          <a:p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     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return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7E007E"/>
                </a:solidFill>
                <a:latin typeface="+mj-lt"/>
              </a:rPr>
              <a:t>1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  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end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  <a:latin typeface="+mj-lt"/>
              </a:rPr>
              <a:t>if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 </a:t>
            </a: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end</a:t>
            </a:r>
            <a:r>
              <a:rPr lang="en-US" altLang="zh-CN" sz="24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Factorial; </a:t>
            </a:r>
            <a:endParaRPr lang="en-US" altLang="zh-CN" sz="2400" dirty="0">
              <a:solidFill>
                <a:srgbClr val="007E00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74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文本框 4"/>
          <p:cNvSpPr txBox="1">
            <a:spLocks noChangeArrowheads="1"/>
          </p:cNvSpPr>
          <p:nvPr/>
        </p:nvSpPr>
        <p:spPr bwMode="auto">
          <a:xfrm>
            <a:off x="611560" y="1269921"/>
            <a:ext cx="407964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Scope of  Declarations</a:t>
            </a:r>
            <a:endParaRPr lang="zh-CN" altLang="en-US" dirty="0"/>
          </a:p>
        </p:txBody>
      </p:sp>
      <p:sp>
        <p:nvSpPr>
          <p:cNvPr id="107527" name="文本框 6"/>
          <p:cNvSpPr txBox="1">
            <a:spLocks noChangeArrowheads="1"/>
          </p:cNvSpPr>
          <p:nvPr/>
        </p:nvSpPr>
        <p:spPr bwMode="auto">
          <a:xfrm>
            <a:off x="1043608" y="1700808"/>
            <a:ext cx="6264696" cy="1661993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FF0000"/>
                </a:solidFill>
                <a:latin typeface="+mj-lt"/>
                <a:ea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Where does a given declaration apply</a:t>
            </a:r>
            <a:r>
              <a:rPr lang="en-US" altLang="zh-CN" dirty="0" smtClean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What declarations apply at a given point</a:t>
            </a:r>
            <a:r>
              <a:rPr lang="en-US" altLang="zh-CN" dirty="0" smtClean="0">
                <a:solidFill>
                  <a:schemeClr val="tx1"/>
                </a:solidFill>
              </a:rPr>
              <a:t>?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Scope of a declaration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1305" y="3485911"/>
            <a:ext cx="540060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From where it is made, to the end of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the subprogram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that contains it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2183" y="563261"/>
            <a:ext cx="1778244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Visibility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150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27584" y="1268760"/>
            <a:ext cx="6446893" cy="41806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endParaRPr lang="en-US" altLang="zh-CN" sz="3592" dirty="0">
              <a:solidFill>
                <a:srgbClr val="006633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endParaRPr lang="en-US" altLang="zh-CN" sz="3592" dirty="0">
              <a:solidFill>
                <a:srgbClr val="006633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48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181" b="1" dirty="0">
                <a:solidFill>
                  <a:schemeClr val="accent6"/>
                </a:solidFill>
                <a:latin typeface="+mj-lt"/>
                <a:ea typeface="+mn-ea"/>
              </a:rPr>
              <a:t>P</a:t>
            </a:r>
            <a:r>
              <a:rPr lang="en-US" altLang="zh-CN" sz="2181" b="1" dirty="0" smtClean="0">
                <a:solidFill>
                  <a:schemeClr val="accent6"/>
                </a:solidFill>
                <a:latin typeface="+mj-lt"/>
                <a:ea typeface="+mn-ea"/>
              </a:rPr>
              <a:t>rocedure</a:t>
            </a:r>
            <a:r>
              <a:rPr lang="en-US" altLang="zh-CN" sz="2181" b="1" dirty="0" smtClean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P </a:t>
            </a:r>
            <a:r>
              <a:rPr lang="en-US" altLang="zh-CN" sz="2181" b="1" dirty="0">
                <a:solidFill>
                  <a:schemeClr val="accent6"/>
                </a:solidFill>
                <a:latin typeface="+mj-lt"/>
                <a:ea typeface="+mn-ea"/>
              </a:rPr>
              <a:t>is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X : Integer;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181" b="1" dirty="0">
                <a:solidFill>
                  <a:schemeClr val="accent6"/>
                </a:solidFill>
                <a:latin typeface="+mj-lt"/>
                <a:ea typeface="+mn-ea"/>
              </a:rPr>
              <a:t>procedure</a:t>
            </a: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Q </a:t>
            </a: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is</a:t>
            </a:r>
          </a:p>
          <a:p>
            <a:pPr eaLnBrk="1" fontAlgn="auto" hangingPunct="1">
              <a:lnSpc>
                <a:spcPts val="269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		</a:t>
            </a: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X : Integer; -- hides outer declaration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181" b="1" dirty="0">
                <a:solidFill>
                  <a:schemeClr val="accent6"/>
                </a:solidFill>
                <a:latin typeface="+mj-lt"/>
                <a:ea typeface="+mn-ea"/>
              </a:rPr>
              <a:t>begin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		</a:t>
            </a: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X := 2; -- local decl. directly visible</a:t>
            </a:r>
          </a:p>
          <a:p>
            <a:pPr eaLnBrk="1" fontAlgn="auto" hangingPunct="1">
              <a:lnSpc>
                <a:spcPts val="269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		P.X := 3; -- global decl. Visible, but not directly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181" b="1" dirty="0">
                <a:solidFill>
                  <a:schemeClr val="accent6"/>
                </a:solidFill>
                <a:latin typeface="+mj-lt"/>
                <a:ea typeface="+mn-ea"/>
              </a:rPr>
              <a:t>end</a:t>
            </a: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Q</a:t>
            </a:r>
            <a:r>
              <a:rPr lang="en-US" altLang="zh-CN" sz="2181" dirty="0" smtClean="0">
                <a:solidFill>
                  <a:srgbClr val="000000"/>
                </a:solidFill>
                <a:latin typeface="+mj-lt"/>
                <a:ea typeface="+mn-ea"/>
              </a:rPr>
              <a:t>;</a:t>
            </a:r>
          </a:p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181" b="1" dirty="0">
                <a:solidFill>
                  <a:schemeClr val="accent6"/>
                </a:solidFill>
                <a:latin typeface="+mj-lt"/>
              </a:rPr>
              <a:t>begin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181" dirty="0">
                <a:solidFill>
                  <a:srgbClr val="000000"/>
                </a:solidFill>
                <a:latin typeface="+mj-lt"/>
              </a:rPr>
              <a:t>Q;</a:t>
            </a:r>
          </a:p>
          <a:p>
            <a:pPr eaLnBrk="1" fontAlgn="auto" hangingPunct="1">
              <a:lnSpc>
                <a:spcPts val="269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181" b="1" dirty="0">
                <a:solidFill>
                  <a:schemeClr val="accent6"/>
                </a:solidFill>
                <a:latin typeface="+mj-lt"/>
              </a:rPr>
              <a:t>end</a:t>
            </a:r>
            <a:r>
              <a:rPr lang="en-US" altLang="zh-CN" sz="2181" dirty="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2181" dirty="0">
              <a:solidFill>
                <a:srgbClr val="000000"/>
              </a:solidFill>
              <a:latin typeface="+mj-lt"/>
            </a:endParaRP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endParaRPr lang="zh-CN" altLang="en-US" sz="218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7904" y="4221088"/>
            <a:ext cx="4572000" cy="1092607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eaLnBrk="1" fontAlgn="auto" hangingPunct="1">
              <a:lnSpc>
                <a:spcPts val="156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</a:rPr>
              <a:t>A declaration can be hidden from direct</a:t>
            </a:r>
          </a:p>
          <a:p>
            <a:pPr eaLnBrk="1" fontAlgn="auto" hangingPunct="1">
              <a:lnSpc>
                <a:spcPts val="198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</a:rPr>
              <a:t>visibility, but not hidden from all visibility,</a:t>
            </a:r>
          </a:p>
          <a:p>
            <a:pPr eaLnBrk="1" fontAlgn="auto" hangingPunct="1">
              <a:lnSpc>
                <a:spcPts val="20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</a:rPr>
              <a:t>and can be accessed using selector</a:t>
            </a:r>
          </a:p>
          <a:p>
            <a:pPr eaLnBrk="1" fontAlgn="auto" hangingPunct="1">
              <a:lnSpc>
                <a:spcPts val="20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0000"/>
                </a:solidFill>
              </a:rPr>
              <a:t>syntax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0175" y="580649"/>
            <a:ext cx="1778244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Visibility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359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6" name="文本框 7"/>
          <p:cNvSpPr txBox="1">
            <a:spLocks noChangeArrowheads="1"/>
          </p:cNvSpPr>
          <p:nvPr/>
        </p:nvSpPr>
        <p:spPr bwMode="auto">
          <a:xfrm>
            <a:off x="683568" y="1412776"/>
            <a:ext cx="5319598" cy="31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855"/>
              </a:lnSpc>
            </a:pPr>
            <a:endParaRPr lang="en-US" altLang="zh-CN" sz="2400" dirty="0" smtClean="0">
              <a:solidFill>
                <a:srgbClr val="006633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 smtClean="0">
              <a:solidFill>
                <a:srgbClr val="006633"/>
              </a:solidFill>
              <a:latin typeface="+mj-lt"/>
            </a:endParaRPr>
          </a:p>
          <a:p>
            <a:pPr eaLnBrk="1" hangingPunct="1">
              <a:lnSpc>
                <a:spcPts val="3271"/>
              </a:lnSpc>
            </a:pP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type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T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is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(A, B, C, D);</a:t>
            </a:r>
          </a:p>
          <a:p>
            <a:pPr eaLnBrk="1" hangingPunct="1">
              <a:lnSpc>
                <a:spcPts val="2470"/>
              </a:lnSpc>
            </a:pP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procedure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P (X : T );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3100"/>
              </a:lnSpc>
            </a:pP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type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T1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is new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T;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737"/>
              </a:lnSpc>
            </a:pPr>
            <a:r>
              <a:rPr lang="en-US" altLang="zh-CN" sz="240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-- inherited P is visible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865"/>
              </a:lnSpc>
            </a:pP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procedure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P (X : T1 );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737"/>
              </a:lnSpc>
            </a:pPr>
            <a:r>
              <a:rPr lang="en-US" altLang="zh-CN" sz="2400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-- inherited P is hidden from all visibility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60032" y="1988840"/>
            <a:ext cx="3590727" cy="1323439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>
            <a:defPPr>
              <a:defRPr lang="zh-CN"/>
            </a:defPPr>
            <a:lvl1pPr eaLnBrk="1" fontAlgn="auto" hangingPunct="1">
              <a:lnSpc>
                <a:spcPts val="1564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</a:defRPr>
            </a:lvl1pPr>
          </a:lstStyle>
          <a:p>
            <a:r>
              <a:rPr lang="en-US" altLang="zh-CN" dirty="0"/>
              <a:t>Some declarations are hidden from</a:t>
            </a:r>
          </a:p>
          <a:p>
            <a:r>
              <a:rPr lang="en-US" altLang="zh-CN" dirty="0"/>
              <a:t>all visibility, in particular once an</a:t>
            </a:r>
          </a:p>
          <a:p>
            <a:r>
              <a:rPr lang="en-US" altLang="zh-CN" dirty="0"/>
              <a:t>inherited declaration is overridden,</a:t>
            </a:r>
          </a:p>
          <a:p>
            <a:r>
              <a:rPr lang="en-US" altLang="zh-CN" dirty="0"/>
              <a:t>there is no way to name it: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2183" y="508641"/>
            <a:ext cx="1778244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Visibility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46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332656"/>
            <a:ext cx="6823075" cy="5632311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1   with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TEXT_IO; use TEXT_IO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r>
              <a:rPr lang="en-US" altLang="zh-CN" dirty="0" smtClean="0">
                <a:latin typeface="+mj-lt"/>
              </a:rPr>
              <a:t>2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   procedure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main is 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3   length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altLang="zh-CN" dirty="0">
                <a:solidFill>
                  <a:schemeClr val="accent6"/>
                </a:solidFill>
                <a:latin typeface="+mj-lt"/>
              </a:rPr>
              <a:t>constant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 := 4; </a:t>
            </a:r>
            <a:endParaRPr lang="en-US" altLang="zh-CN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4   </a:t>
            </a:r>
            <a:r>
              <a:rPr lang="en-US" altLang="zh-CN" dirty="0" err="1" smtClean="0">
                <a:solidFill>
                  <a:srgbClr val="000000"/>
                </a:solidFill>
                <a:latin typeface="+mj-lt"/>
              </a:rPr>
              <a:t>str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: string (1..length);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5   num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: INTEGER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r>
              <a:rPr lang="en-US" altLang="zh-CN" dirty="0" smtClean="0">
                <a:latin typeface="+mj-lt"/>
              </a:rPr>
              <a:t>6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   procedure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one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(</a:t>
            </a:r>
            <a:r>
              <a:rPr lang="en-US" altLang="zh-CN" dirty="0" err="1" smtClean="0">
                <a:solidFill>
                  <a:srgbClr val="000000"/>
                </a:solidFill>
                <a:latin typeface="+mj-lt"/>
              </a:rPr>
              <a:t>num,len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: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in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INTEGER) </a:t>
            </a:r>
            <a:r>
              <a:rPr lang="en-US" altLang="zh-CN" dirty="0">
                <a:solidFill>
                  <a:schemeClr val="accent6"/>
                </a:solidFill>
                <a:latin typeface="+mj-lt"/>
              </a:rPr>
              <a:t>is </a:t>
            </a:r>
            <a:endParaRPr lang="en-US" altLang="zh-CN" dirty="0" smtClean="0">
              <a:solidFill>
                <a:schemeClr val="accent6"/>
              </a:solidFill>
              <a:latin typeface="+mj-lt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7   </a:t>
            </a:r>
            <a:r>
              <a:rPr lang="en-US" altLang="zh-CN" dirty="0" err="1" smtClean="0">
                <a:solidFill>
                  <a:srgbClr val="000000"/>
                </a:solidFill>
                <a:latin typeface="+mj-lt"/>
              </a:rPr>
              <a:t>str:string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1..10);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8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 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Begin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--one 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9   ...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... ... ... </a:t>
            </a:r>
          </a:p>
          <a:p>
            <a:r>
              <a:rPr lang="en-US" altLang="zh-CN" dirty="0" smtClean="0">
                <a:latin typeface="+mj-lt"/>
              </a:rPr>
              <a:t>10 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end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one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11</a:t>
            </a:r>
          </a:p>
          <a:p>
            <a:pPr marL="342900" indent="-342900">
              <a:buAutoNum type="arabicPlain" startAt="12"/>
            </a:pP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X,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Y : 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FLOAT;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13 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procedure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two (</a:t>
            </a:r>
            <a:r>
              <a:rPr lang="en-US" altLang="zh-CN" dirty="0" err="1">
                <a:solidFill>
                  <a:srgbClr val="000000"/>
                </a:solidFill>
                <a:latin typeface="+mj-lt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 : 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in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INTEGER) </a:t>
            </a:r>
            <a:r>
              <a:rPr lang="en-US" altLang="zh-CN" dirty="0">
                <a:solidFill>
                  <a:schemeClr val="accent6"/>
                </a:solidFill>
                <a:latin typeface="+mj-lt"/>
              </a:rPr>
              <a:t>is </a:t>
            </a:r>
            <a:endParaRPr lang="en-US" altLang="zh-CN" dirty="0" smtClean="0">
              <a:solidFill>
                <a:schemeClr val="accent6"/>
              </a:solidFill>
              <a:latin typeface="+mj-lt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14 X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: INTEGER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; </a:t>
            </a:r>
          </a:p>
          <a:p>
            <a:r>
              <a:rPr lang="en-US" altLang="zh-CN" dirty="0" smtClean="0">
                <a:latin typeface="+mj-lt"/>
              </a:rPr>
              <a:t>15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 begin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--two 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16 ...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... ... ... </a:t>
            </a:r>
          </a:p>
          <a:p>
            <a:r>
              <a:rPr lang="en-US" altLang="zh-CN" dirty="0" smtClean="0">
                <a:latin typeface="+mj-lt"/>
              </a:rPr>
              <a:t>17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 end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two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; </a:t>
            </a:r>
          </a:p>
          <a:p>
            <a:r>
              <a:rPr lang="en-US" altLang="zh-CN" dirty="0" smtClean="0">
                <a:latin typeface="+mj-lt"/>
              </a:rPr>
              <a:t>18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 begin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–main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19 ...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... ... ... </a:t>
            </a:r>
            <a:endParaRPr lang="en-US" altLang="zh-CN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altLang="zh-CN" dirty="0" smtClean="0">
                <a:latin typeface="+mj-lt"/>
              </a:rPr>
              <a:t>20</a:t>
            </a:r>
            <a:r>
              <a:rPr lang="en-US" altLang="zh-CN" dirty="0" smtClean="0">
                <a:solidFill>
                  <a:schemeClr val="accent6"/>
                </a:solidFill>
                <a:latin typeface="+mj-lt"/>
              </a:rPr>
              <a:t> end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main;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5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88594"/>
              </p:ext>
            </p:extLst>
          </p:nvPr>
        </p:nvGraphicFramePr>
        <p:xfrm>
          <a:off x="1619672" y="1268760"/>
          <a:ext cx="6096000" cy="445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two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main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PUT, etc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altLang="zh-CN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length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altLang="zh-CN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str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num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rPr>
                        <a:t>num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Len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Str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len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50175" y="549933"/>
            <a:ext cx="1778244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Visibility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185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7" name="文本框 4"/>
          <p:cNvSpPr txBox="1">
            <a:spLocks noChangeArrowheads="1"/>
          </p:cNvSpPr>
          <p:nvPr/>
        </p:nvSpPr>
        <p:spPr bwMode="auto">
          <a:xfrm>
            <a:off x="681097" y="599535"/>
            <a:ext cx="1821011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Packages</a:t>
            </a:r>
            <a:endParaRPr lang="zh-CN" altLang="en-US" dirty="0"/>
          </a:p>
        </p:txBody>
      </p:sp>
      <p:sp>
        <p:nvSpPr>
          <p:cNvPr id="110599" name="文本框 6"/>
          <p:cNvSpPr txBox="1">
            <a:spLocks noChangeArrowheads="1"/>
          </p:cNvSpPr>
          <p:nvPr/>
        </p:nvSpPr>
        <p:spPr bwMode="auto">
          <a:xfrm>
            <a:off x="611560" y="1340768"/>
            <a:ext cx="440184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Collection of resources</a:t>
            </a:r>
          </a:p>
          <a:p>
            <a:r>
              <a:rPr lang="en-US" altLang="zh-CN" dirty="0" smtClean="0"/>
              <a:t>Encapsulated </a:t>
            </a:r>
            <a:r>
              <a:rPr lang="en-US" altLang="zh-CN" dirty="0"/>
              <a:t>in one </a:t>
            </a:r>
            <a:r>
              <a:rPr lang="en-US" altLang="zh-CN" dirty="0" smtClean="0"/>
              <a:t>unit</a:t>
            </a:r>
            <a:endParaRPr lang="en-US" altLang="zh-CN" dirty="0"/>
          </a:p>
          <a:p>
            <a:r>
              <a:rPr lang="en-US" altLang="zh-CN" dirty="0"/>
              <a:t>Single library unit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87457" y="2594230"/>
            <a:ext cx="5013278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latin typeface="+mj-lt"/>
                <a:ea typeface="+mn-ea"/>
              </a:defRPr>
            </a:lvl1pPr>
          </a:lstStyle>
          <a:p>
            <a:r>
              <a:rPr lang="en-US" altLang="zh-CN" sz="2800" dirty="0"/>
              <a:t>Free-standing unit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348207" y="3159318"/>
            <a:ext cx="684076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 sz="20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sz="2400" dirty="0"/>
              <a:t>Must contain its own declarations for everything it needs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87457" y="3905370"/>
            <a:ext cx="4797254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latin typeface="+mj-lt"/>
                <a:ea typeface="+mn-ea"/>
              </a:defRPr>
            </a:lvl1pPr>
          </a:lstStyle>
          <a:p>
            <a:r>
              <a:rPr lang="en-US" altLang="zh-CN" sz="2800" dirty="0"/>
              <a:t>Compiled on its own</a:t>
            </a:r>
            <a:endParaRPr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348207" y="4506835"/>
            <a:ext cx="727280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 sz="20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sz="2400" dirty="0"/>
              <a:t>Incorporated in other programs via ‘with’</a:t>
            </a:r>
          </a:p>
          <a:p>
            <a:r>
              <a:rPr lang="en-US" altLang="zh-CN" sz="2400" dirty="0"/>
              <a:t>Compilation order: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776916" y="5374586"/>
            <a:ext cx="302433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Library unit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Procedures that use it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330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30423" y="2276872"/>
            <a:ext cx="7632848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000000"/>
                </a:solidFill>
                <a:latin typeface="+mn-lt"/>
                <a:ea typeface="+mj-ea"/>
              </a:rPr>
              <a:t>The </a:t>
            </a:r>
            <a:r>
              <a:rPr lang="en-US" altLang="zh-CN" sz="2400" dirty="0">
                <a:solidFill>
                  <a:srgbClr val="000000"/>
                </a:solidFill>
                <a:latin typeface="+mn-lt"/>
                <a:ea typeface="+mj-ea"/>
              </a:rPr>
              <a:t>source </a:t>
            </a:r>
            <a:r>
              <a:rPr lang="en-US" altLang="zh-CN" sz="2400" dirty="0" err="1">
                <a:solidFill>
                  <a:srgbClr val="000000"/>
                </a:solidFill>
                <a:latin typeface="+mn-lt"/>
                <a:ea typeface="+mj-ea"/>
              </a:rPr>
              <a:t>file(s</a:t>
            </a:r>
            <a:r>
              <a:rPr lang="en-US" altLang="zh-CN" sz="2400" dirty="0">
                <a:solidFill>
                  <a:srgbClr val="000000"/>
                </a:solidFill>
                <a:latin typeface="+mn-lt"/>
                <a:ea typeface="+mj-ea"/>
              </a:rPr>
              <a:t>) must be compiled.</a:t>
            </a:r>
          </a:p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000000"/>
                </a:solidFill>
                <a:latin typeface="+mn-lt"/>
                <a:ea typeface="+mj-ea"/>
              </a:rPr>
              <a:t>The </a:t>
            </a:r>
            <a:r>
              <a:rPr lang="en-US" altLang="zh-CN" sz="2400" dirty="0" err="1">
                <a:solidFill>
                  <a:srgbClr val="000000"/>
                </a:solidFill>
                <a:latin typeface="+mn-lt"/>
                <a:ea typeface="+mj-ea"/>
              </a:rPr>
              <a:t>file(s</a:t>
            </a:r>
            <a:r>
              <a:rPr lang="en-US" altLang="zh-CN" sz="2400" dirty="0">
                <a:solidFill>
                  <a:srgbClr val="000000"/>
                </a:solidFill>
                <a:latin typeface="+mn-lt"/>
                <a:ea typeface="+mj-ea"/>
              </a:rPr>
              <a:t>) must be bound using the GNAT binder.</a:t>
            </a:r>
          </a:p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000000"/>
                </a:solidFill>
                <a:latin typeface="+mn-lt"/>
                <a:ea typeface="+mj-ea"/>
              </a:rPr>
              <a:t>All </a:t>
            </a:r>
            <a:r>
              <a:rPr lang="en-US" altLang="zh-CN" sz="2400" dirty="0">
                <a:solidFill>
                  <a:srgbClr val="000000"/>
                </a:solidFill>
                <a:latin typeface="+mn-lt"/>
                <a:ea typeface="+mj-ea"/>
              </a:rPr>
              <a:t>appropriate object files must be linked to produce an executable.</a:t>
            </a:r>
            <a:endParaRPr lang="zh-CN" altLang="en-US" sz="2400" dirty="0">
              <a:solidFill>
                <a:srgbClr val="000000"/>
              </a:solidFill>
              <a:latin typeface="+mn-lt"/>
              <a:ea typeface="+mj-ea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02145" y="522079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2145" y="1268760"/>
            <a:ext cx="8261126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Three </a:t>
            </a: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steps are needed to create 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an executable </a:t>
            </a: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file from an </a:t>
            </a:r>
            <a:r>
              <a:rPr lang="en-US" altLang="zh-CN" sz="2800" dirty="0" err="1">
                <a:solidFill>
                  <a:schemeClr val="accent6"/>
                </a:solidFill>
                <a:latin typeface="+mj-lt"/>
              </a:rPr>
              <a:t>Ada</a:t>
            </a: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 source 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file</a:t>
            </a:r>
            <a:endParaRPr lang="en-US" altLang="zh-CN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914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1" name="文本框 4"/>
          <p:cNvSpPr txBox="1">
            <a:spLocks noChangeArrowheads="1"/>
          </p:cNvSpPr>
          <p:nvPr/>
        </p:nvSpPr>
        <p:spPr bwMode="auto">
          <a:xfrm>
            <a:off x="572716" y="548680"/>
            <a:ext cx="43729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Package Organization</a:t>
            </a:r>
            <a:endParaRPr lang="zh-CN" altLang="en-US" dirty="0"/>
          </a:p>
        </p:txBody>
      </p:sp>
      <p:sp>
        <p:nvSpPr>
          <p:cNvPr id="111623" name="文本框 6"/>
          <p:cNvSpPr txBox="1">
            <a:spLocks noChangeArrowheads="1"/>
          </p:cNvSpPr>
          <p:nvPr/>
        </p:nvSpPr>
        <p:spPr bwMode="auto">
          <a:xfrm>
            <a:off x="539552" y="1628800"/>
            <a:ext cx="7560839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Package </a:t>
            </a:r>
            <a:r>
              <a:rPr lang="en-US" altLang="zh-CN" dirty="0"/>
              <a:t>specification</a:t>
            </a:r>
            <a:r>
              <a:rPr lang="en-US" altLang="zh-CN" dirty="0">
                <a:solidFill>
                  <a:schemeClr val="tx1"/>
                </a:solidFill>
              </a:rPr>
              <a:t> show “what” </a:t>
            </a:r>
            <a:r>
              <a:rPr lang="en-US" altLang="zh-CN" dirty="0" smtClean="0">
                <a:solidFill>
                  <a:schemeClr val="tx1"/>
                </a:solidFill>
              </a:rPr>
              <a:t>it provides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Package </a:t>
            </a:r>
            <a:r>
              <a:rPr lang="en-US" altLang="zh-CN" dirty="0"/>
              <a:t>body</a:t>
            </a:r>
            <a:r>
              <a:rPr lang="en-US" altLang="zh-CN" dirty="0">
                <a:solidFill>
                  <a:schemeClr val="tx1"/>
                </a:solidFill>
              </a:rPr>
              <a:t> defines “how” it </a:t>
            </a:r>
            <a:r>
              <a:rPr lang="en-US" altLang="zh-CN" dirty="0" smtClean="0">
                <a:solidFill>
                  <a:schemeClr val="tx1"/>
                </a:solidFill>
              </a:rPr>
              <a:t>is implemented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Both are separate from the user’s </a:t>
            </a:r>
            <a:r>
              <a:rPr lang="en-US" altLang="zh-CN" dirty="0" smtClean="0">
                <a:solidFill>
                  <a:schemeClr val="tx1"/>
                </a:solidFill>
              </a:rPr>
              <a:t>program that </a:t>
            </a:r>
            <a:r>
              <a:rPr lang="en-US" altLang="zh-CN" dirty="0">
                <a:solidFill>
                  <a:schemeClr val="tx1"/>
                </a:solidFill>
              </a:rPr>
              <a:t>uses the package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10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5" name="图片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6875310" cy="394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539552" y="548680"/>
            <a:ext cx="43729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Package Organization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文本框 2"/>
          <p:cNvSpPr txBox="1">
            <a:spLocks noChangeArrowheads="1"/>
          </p:cNvSpPr>
          <p:nvPr/>
        </p:nvSpPr>
        <p:spPr bwMode="auto">
          <a:xfrm>
            <a:off x="584768" y="552622"/>
            <a:ext cx="429604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Package </a:t>
            </a:r>
            <a:r>
              <a:rPr lang="en-US" altLang="zh-CN" dirty="0" smtClean="0"/>
              <a:t>Specification</a:t>
            </a:r>
            <a:endParaRPr lang="en-US" altLang="zh-CN" dirty="0"/>
          </a:p>
        </p:txBody>
      </p:sp>
      <p:sp>
        <p:nvSpPr>
          <p:cNvPr id="113668" name="文本框 3"/>
          <p:cNvSpPr txBox="1">
            <a:spLocks noChangeArrowheads="1"/>
          </p:cNvSpPr>
          <p:nvPr/>
        </p:nvSpPr>
        <p:spPr bwMode="auto">
          <a:xfrm>
            <a:off x="872800" y="3560458"/>
            <a:ext cx="3784690" cy="2257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 dirty="0">
                <a:latin typeface="+mj-lt"/>
              </a:rPr>
              <a:t>	</a:t>
            </a:r>
            <a:endParaRPr lang="en-US" altLang="zh-CN" sz="2400" dirty="0" smtClean="0">
              <a:latin typeface="+mj-lt"/>
            </a:endParaRPr>
          </a:p>
          <a:p>
            <a:pPr eaLnBrk="1" hangingPunct="1">
              <a:lnSpc>
                <a:spcPts val="2406"/>
              </a:lnSpc>
            </a:pPr>
            <a:r>
              <a:rPr lang="en-US" altLang="zh-CN" sz="2400" b="1" dirty="0" smtClean="0">
                <a:solidFill>
                  <a:schemeClr val="accent6"/>
                </a:solidFill>
                <a:latin typeface="+mj-lt"/>
              </a:rPr>
              <a:t>Package</a:t>
            </a:r>
            <a:r>
              <a:rPr lang="en-US" altLang="zh-CN" sz="2400" dirty="0" smtClean="0">
                <a:latin typeface="+mj-lt"/>
              </a:rPr>
              <a:t> </a:t>
            </a:r>
            <a:r>
              <a:rPr lang="en-US" altLang="zh-CN" sz="2400" dirty="0" err="1" smtClean="0">
                <a:latin typeface="+mj-lt"/>
              </a:rPr>
              <a:t>package_name</a:t>
            </a:r>
            <a:r>
              <a:rPr lang="en-US" altLang="zh-CN" sz="2400" dirty="0" smtClean="0">
                <a:latin typeface="+mj-lt"/>
              </a:rPr>
              <a:t> </a:t>
            </a:r>
            <a:r>
              <a:rPr lang="en-US" altLang="zh-CN" sz="2400" b="1" dirty="0" smtClean="0">
                <a:solidFill>
                  <a:schemeClr val="accent6"/>
                </a:solidFill>
                <a:latin typeface="+mj-lt"/>
              </a:rPr>
              <a:t>is</a:t>
            </a: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406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declarations</a:t>
            </a: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3164"/>
              </a:lnSpc>
            </a:pPr>
            <a:r>
              <a:rPr lang="en-US" altLang="zh-CN" sz="2400" b="1" dirty="0" smtClean="0">
                <a:solidFill>
                  <a:schemeClr val="accent6"/>
                </a:solidFill>
                <a:latin typeface="+mj-lt"/>
              </a:rPr>
              <a:t>private</a:t>
            </a:r>
            <a:endParaRPr lang="en-US" altLang="zh-CN" sz="24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737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b="1" dirty="0">
                <a:solidFill>
                  <a:schemeClr val="accent6"/>
                </a:solidFill>
                <a:latin typeface="+mj-lt"/>
              </a:rPr>
              <a:t>type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definitions</a:t>
            </a:r>
          </a:p>
          <a:p>
            <a:pPr eaLnBrk="1" hangingPunct="1">
              <a:lnSpc>
                <a:spcPts val="2737"/>
              </a:lnSpc>
            </a:pPr>
            <a:r>
              <a:rPr lang="en-US" altLang="zh-CN" sz="2400" b="1" dirty="0" smtClean="0">
                <a:solidFill>
                  <a:schemeClr val="accent6"/>
                </a:solidFill>
                <a:latin typeface="+mj-lt"/>
              </a:rPr>
              <a:t>end</a:t>
            </a:r>
            <a:r>
              <a:rPr lang="en-US" altLang="zh-CN" sz="2400" b="1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package_name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25608" y="4270051"/>
            <a:ext cx="1833835" cy="22390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56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public 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+mn-ea"/>
              </a:rPr>
              <a:t>portion</a:t>
            </a:r>
            <a:endParaRPr lang="en-US" altLang="zh-CN" sz="2400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25608" y="5220021"/>
            <a:ext cx="1952458" cy="33932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FF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158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private portion</a:t>
            </a:r>
            <a:endParaRPr lang="zh-CN" altLang="en-US" sz="2400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4997420" y="3788466"/>
            <a:ext cx="312464" cy="100811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大括号 15"/>
          <p:cNvSpPr/>
          <p:nvPr/>
        </p:nvSpPr>
        <p:spPr>
          <a:xfrm>
            <a:off x="5035317" y="4885627"/>
            <a:ext cx="312464" cy="100811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584768" y="1243665"/>
            <a:ext cx="273630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sz="3200" dirty="0" smtClean="0">
                <a:solidFill>
                  <a:schemeClr val="accent6"/>
                </a:solidFill>
              </a:rPr>
              <a:t>Public</a:t>
            </a:r>
            <a:endParaRPr lang="zh-CN" altLang="en-US" sz="3200" dirty="0"/>
          </a:p>
        </p:txBody>
      </p:sp>
      <p:sp>
        <p:nvSpPr>
          <p:cNvPr id="19" name="文本框 18"/>
          <p:cNvSpPr txBox="1"/>
          <p:nvPr/>
        </p:nvSpPr>
        <p:spPr>
          <a:xfrm>
            <a:off x="1259632" y="1772816"/>
            <a:ext cx="7242367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800">
                <a:latin typeface="+mj-lt"/>
                <a:ea typeface="+mn-ea"/>
              </a:defRPr>
            </a:lvl1pPr>
          </a:lstStyle>
          <a:p>
            <a:r>
              <a:rPr lang="en-US" altLang="zh-CN" dirty="0"/>
              <a:t>What you need to know to use the package</a:t>
            </a:r>
            <a:endParaRPr lang="zh-CN" altLang="en-US" dirty="0"/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582445" y="2483173"/>
            <a:ext cx="327604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Private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259632" y="2838859"/>
            <a:ext cx="4964501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800">
                <a:latin typeface="+mj-lt"/>
                <a:ea typeface="+mn-ea"/>
              </a:defRPr>
            </a:lvl1pPr>
          </a:lstStyle>
          <a:p>
            <a:r>
              <a:rPr lang="en-US" altLang="zh-CN" dirty="0"/>
              <a:t>Implementation of data 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241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7" name="文本框 4"/>
          <p:cNvSpPr txBox="1">
            <a:spLocks noChangeArrowheads="1"/>
          </p:cNvSpPr>
          <p:nvPr/>
        </p:nvSpPr>
        <p:spPr bwMode="auto">
          <a:xfrm>
            <a:off x="514116" y="595256"/>
            <a:ext cx="2689006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Private Types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323528" y="1628800"/>
            <a:ext cx="8527977" cy="4131532"/>
            <a:chOff x="1148600" y="1930118"/>
            <a:chExt cx="8527977" cy="3349208"/>
          </a:xfrm>
        </p:grpSpPr>
        <p:sp>
          <p:nvSpPr>
            <p:cNvPr id="6" name="文本框 5"/>
            <p:cNvSpPr txBox="1"/>
            <p:nvPr/>
          </p:nvSpPr>
          <p:spPr>
            <a:xfrm>
              <a:off x="1148601" y="1930118"/>
              <a:ext cx="2407710" cy="16633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6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package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accounts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is</a:t>
              </a:r>
              <a:endParaRPr lang="zh-CN" altLang="en-US" sz="2000" b="1" dirty="0">
                <a:solidFill>
                  <a:schemeClr val="accent6"/>
                </a:solidFill>
                <a:latin typeface="+mj-lt"/>
                <a:ea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41861" y="2174501"/>
              <a:ext cx="5721118" cy="16430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type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account 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is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private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; -- declaration comes later</a:t>
              </a:r>
              <a:endParaRPr lang="zh-CN" altLang="en-US" sz="2000" dirty="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48601" y="2418884"/>
              <a:ext cx="8056693" cy="76928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6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procedure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  <a:ea typeface="+mn-ea"/>
                </a:rPr>
                <a:t>withdraw(an_account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 : 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in out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account; amount : 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in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money);</a:t>
              </a:r>
            </a:p>
            <a:p>
              <a:pPr eaLnBrk="1" fontAlgn="auto" hangingPunct="1">
                <a:lnSpc>
                  <a:spcPts val="192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procedure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  <a:ea typeface="+mn-ea"/>
                </a:rPr>
                <a:t>deposit(an_account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: 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in out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account; amount : 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in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money);</a:t>
              </a:r>
            </a:p>
            <a:p>
              <a:pPr eaLnBrk="1" fontAlgn="auto" hangingPunct="1">
                <a:lnSpc>
                  <a:spcPts val="187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function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  <a:ea typeface="+mn-ea"/>
                </a:rPr>
                <a:t>create(initial_balance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 : money) 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return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account;</a:t>
              </a:r>
            </a:p>
            <a:p>
              <a:pPr eaLnBrk="1" fontAlgn="auto" hangingPunct="1">
                <a:lnSpc>
                  <a:spcPts val="203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function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balance(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  <a:ea typeface="+mn-ea"/>
                </a:rPr>
                <a:t>an_account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 : account) 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return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integer;</a:t>
              </a:r>
              <a:endParaRPr lang="zh-CN" altLang="en-US" sz="2000" dirty="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48601" y="3648946"/>
              <a:ext cx="8527976" cy="36385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private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-- this part of the package specification contains the full description.</a:t>
              </a:r>
            </a:p>
            <a:p>
              <a:pPr eaLnBrk="1" fontAlgn="auto" hangingPunct="1">
                <a:lnSpc>
                  <a:spcPts val="1972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type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account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is</a:t>
              </a:r>
              <a:endParaRPr lang="zh-CN" altLang="en-US" sz="2000" b="1" dirty="0">
                <a:solidFill>
                  <a:schemeClr val="accent6"/>
                </a:solidFill>
                <a:latin typeface="+mj-lt"/>
                <a:ea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41860" y="4145858"/>
              <a:ext cx="798295" cy="15593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0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record</a:t>
              </a:r>
              <a:endParaRPr lang="zh-CN" altLang="en-US" sz="2000" b="1" dirty="0">
                <a:solidFill>
                  <a:schemeClr val="accent6"/>
                </a:solidFill>
                <a:latin typeface="+mj-lt"/>
                <a:ea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30627" y="4382095"/>
              <a:ext cx="2407710" cy="36385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0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+mj-lt"/>
                  <a:ea typeface="+mn-ea"/>
                </a:rPr>
                <a:t>account_no :positive;</a:t>
              </a:r>
            </a:p>
            <a:p>
              <a:pPr eaLnBrk="1" fontAlgn="auto" hangingPunct="1">
                <a:lnSpc>
                  <a:spcPts val="198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>
                  <a:solidFill>
                    <a:srgbClr val="000000"/>
                  </a:solidFill>
                  <a:latin typeface="+mj-lt"/>
                  <a:ea typeface="+mn-ea"/>
                </a:rPr>
                <a:t>balance :integer;</a:t>
              </a:r>
              <a:endParaRPr lang="zh-CN" altLang="en-US" sz="200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2399" y="4879007"/>
              <a:ext cx="1396216" cy="16633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eaLnBrk="1" fontAlgn="auto" hangingPunct="1">
                <a:lnSpc>
                  <a:spcPts val="156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end record</a:t>
              </a:r>
              <a:r>
                <a:rPr lang="en-US" altLang="zh-CN" sz="2000" dirty="0">
                  <a:solidFill>
                    <a:schemeClr val="accent6"/>
                  </a:solidFill>
                  <a:latin typeface="+mj-lt"/>
                  <a:ea typeface="+mn-ea"/>
                </a:rPr>
                <a:t>;</a:t>
              </a:r>
              <a:endParaRPr lang="zh-CN" altLang="en-US" sz="2000" dirty="0">
                <a:solidFill>
                  <a:schemeClr val="accent6"/>
                </a:solidFill>
                <a:latin typeface="+mj-lt"/>
                <a:ea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48600" y="5123390"/>
              <a:ext cx="1623842" cy="15593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5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end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accounts;</a:t>
              </a:r>
              <a:endParaRPr lang="zh-CN" altLang="en-US" sz="2000" dirty="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40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文本框 4"/>
          <p:cNvSpPr txBox="1">
            <a:spLocks noChangeArrowheads="1"/>
          </p:cNvSpPr>
          <p:nvPr/>
        </p:nvSpPr>
        <p:spPr bwMode="auto">
          <a:xfrm>
            <a:off x="611560" y="476672"/>
            <a:ext cx="2782813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Package Body</a:t>
            </a:r>
            <a:endParaRPr lang="zh-CN" altLang="en-US" dirty="0"/>
          </a:p>
        </p:txBody>
      </p:sp>
      <p:sp>
        <p:nvSpPr>
          <p:cNvPr id="116743" name="文本框 6"/>
          <p:cNvSpPr txBox="1">
            <a:spLocks noChangeArrowheads="1"/>
          </p:cNvSpPr>
          <p:nvPr/>
        </p:nvSpPr>
        <p:spPr bwMode="auto">
          <a:xfrm>
            <a:off x="611560" y="1340768"/>
            <a:ext cx="8097428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ct val="100000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Implementation of the resources provided </a:t>
            </a:r>
            <a:r>
              <a:rPr lang="en-US" altLang="zh-CN" dirty="0" smtClean="0">
                <a:solidFill>
                  <a:schemeClr val="tx1"/>
                </a:solidFill>
              </a:rPr>
              <a:t>by the package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All a user of the package needs to know </a:t>
            </a:r>
            <a:r>
              <a:rPr lang="en-US" altLang="zh-CN" dirty="0" smtClean="0">
                <a:solidFill>
                  <a:schemeClr val="tx1"/>
                </a:solidFill>
              </a:rPr>
              <a:t>is what </a:t>
            </a:r>
            <a:r>
              <a:rPr lang="en-US" altLang="zh-CN" dirty="0">
                <a:solidFill>
                  <a:schemeClr val="tx1"/>
                </a:solidFill>
              </a:rPr>
              <a:t>the package provides</a:t>
            </a:r>
            <a:r>
              <a:rPr lang="en-US" altLang="zh-CN" dirty="0" smtClean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The package is a "black box" to the user </a:t>
            </a:r>
            <a:r>
              <a:rPr lang="en-US" altLang="zh-CN" dirty="0" smtClean="0">
                <a:solidFill>
                  <a:schemeClr val="tx1"/>
                </a:solidFill>
              </a:rPr>
              <a:t>of the </a:t>
            </a:r>
            <a:r>
              <a:rPr lang="en-US" altLang="zh-CN" dirty="0">
                <a:solidFill>
                  <a:schemeClr val="tx1"/>
                </a:solidFill>
              </a:rPr>
              <a:t>package</a:t>
            </a:r>
            <a:r>
              <a:rPr lang="en-US" altLang="zh-CN" dirty="0" smtClean="0">
                <a:solidFill>
                  <a:schemeClr val="tx1"/>
                </a:solidFill>
              </a:rPr>
              <a:t>.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The package body is not visible to a </a:t>
            </a:r>
            <a:r>
              <a:rPr lang="en-US" altLang="zh-CN" dirty="0" smtClean="0">
                <a:solidFill>
                  <a:schemeClr val="tx1"/>
                </a:solidFill>
              </a:rPr>
              <a:t>package user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354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文本框 4"/>
          <p:cNvSpPr txBox="1">
            <a:spLocks noChangeArrowheads="1"/>
          </p:cNvSpPr>
          <p:nvPr/>
        </p:nvSpPr>
        <p:spPr bwMode="auto">
          <a:xfrm>
            <a:off x="539552" y="577619"/>
            <a:ext cx="2782813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Package Body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55576" y="1844824"/>
            <a:ext cx="5875006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package </a:t>
            </a:r>
            <a:r>
              <a:rPr lang="en-US" altLang="zh-CN" sz="3200" dirty="0">
                <a:latin typeface="+mj-lt"/>
              </a:rPr>
              <a:t>body </a:t>
            </a:r>
            <a:r>
              <a:rPr lang="en-US" altLang="zh-CN" sz="3200" dirty="0" err="1">
                <a:latin typeface="+mj-lt"/>
              </a:rPr>
              <a:t>packgae_name</a:t>
            </a:r>
            <a:r>
              <a:rPr lang="en-US" altLang="zh-CN" sz="3200" dirty="0">
                <a:latin typeface="+mj-lt"/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is</a:t>
            </a:r>
            <a:endParaRPr lang="zh-CN" altLang="zh-CN" sz="3200" dirty="0">
              <a:solidFill>
                <a:schemeClr val="accent6"/>
              </a:solidFill>
              <a:latin typeface="+mj-lt"/>
            </a:endParaRPr>
          </a:p>
          <a:p>
            <a:pPr eaLnBrk="1" hangingPunct="1"/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    </a:t>
            </a:r>
            <a:r>
              <a:rPr lang="en-US" altLang="zh-CN" sz="3200" dirty="0">
                <a:latin typeface="+mj-lt"/>
              </a:rPr>
              <a:t>statements1;</a:t>
            </a:r>
            <a:endParaRPr lang="zh-CN" altLang="zh-CN" sz="3200" dirty="0">
              <a:latin typeface="+mj-lt"/>
            </a:endParaRPr>
          </a:p>
          <a:p>
            <a:pPr eaLnBrk="1" hangingPunct="1"/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[begin]</a:t>
            </a:r>
            <a:endParaRPr lang="zh-CN" altLang="zh-CN" sz="3200" dirty="0">
              <a:solidFill>
                <a:schemeClr val="accent6"/>
              </a:solidFill>
              <a:latin typeface="+mj-lt"/>
            </a:endParaRPr>
          </a:p>
          <a:p>
            <a:pPr eaLnBrk="1" hangingPunct="1"/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    </a:t>
            </a:r>
            <a:r>
              <a:rPr lang="en-US" altLang="zh-CN" sz="3200" dirty="0">
                <a:latin typeface="+mj-lt"/>
              </a:rPr>
              <a:t>statements2;</a:t>
            </a:r>
            <a:endParaRPr lang="zh-CN" altLang="zh-CN" sz="3200" dirty="0">
              <a:latin typeface="+mj-lt"/>
            </a:endParaRPr>
          </a:p>
          <a:p>
            <a:pPr eaLnBrk="1" hangingPunct="1"/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end </a:t>
            </a:r>
            <a:r>
              <a:rPr lang="en-US" altLang="zh-CN" sz="3200" dirty="0" err="1">
                <a:latin typeface="+mj-lt"/>
              </a:rPr>
              <a:t>package_name</a:t>
            </a: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;</a:t>
            </a:r>
            <a:endParaRPr lang="zh-CN" altLang="zh-CN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20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59632" y="2060848"/>
            <a:ext cx="6164647" cy="3175324"/>
            <a:chOff x="1187624" y="3068960"/>
            <a:chExt cx="6164647" cy="3175324"/>
          </a:xfrm>
        </p:grpSpPr>
        <p:sp>
          <p:nvSpPr>
            <p:cNvPr id="5" name="文本框 4"/>
            <p:cNvSpPr txBox="1"/>
            <p:nvPr/>
          </p:nvSpPr>
          <p:spPr>
            <a:xfrm>
              <a:off x="1187624" y="3068960"/>
              <a:ext cx="5204630" cy="116698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1359"/>
                </a:lnSpc>
                <a:spcBef>
                  <a:spcPts val="0"/>
                </a:spcBef>
                <a:spcAft>
                  <a:spcPts val="0"/>
                </a:spcAft>
                <a:tabLst>
                  <a:tab pos="293248" algn="l"/>
                </a:tabLst>
                <a:defRPr/>
              </a:pPr>
              <a:endParaRPr lang="en-US" altLang="zh-CN" sz="2000" b="1" dirty="0" smtClean="0">
                <a:solidFill>
                  <a:srgbClr val="000000"/>
                </a:solidFill>
                <a:latin typeface="+mj-lt"/>
                <a:ea typeface="+mn-ea"/>
              </a:endParaRPr>
            </a:p>
            <a:p>
              <a:pPr eaLnBrk="1" fontAlgn="auto" hangingPunct="1">
                <a:lnSpc>
                  <a:spcPts val="1359"/>
                </a:lnSpc>
                <a:spcBef>
                  <a:spcPts val="0"/>
                </a:spcBef>
                <a:spcAft>
                  <a:spcPts val="0"/>
                </a:spcAft>
                <a:tabLst>
                  <a:tab pos="293248" algn="l"/>
                </a:tabLst>
                <a:defRPr/>
              </a:pPr>
              <a:r>
                <a:rPr lang="en-US" altLang="zh-CN" sz="2000" b="1" dirty="0" smtClean="0">
                  <a:solidFill>
                    <a:schemeClr val="accent6"/>
                  </a:solidFill>
                  <a:latin typeface="+mj-lt"/>
                  <a:ea typeface="+mn-ea"/>
                </a:rPr>
                <a:t>package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PLANIMETRY 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+mj-lt"/>
                  <a:ea typeface="+mn-ea"/>
                </a:rPr>
                <a:t>is</a:t>
              </a:r>
              <a:endParaRPr lang="en-US" altLang="zh-CN" sz="2000" b="1" dirty="0">
                <a:solidFill>
                  <a:srgbClr val="000000"/>
                </a:solidFill>
                <a:latin typeface="+mj-lt"/>
                <a:ea typeface="+mn-ea"/>
              </a:endParaRPr>
            </a:p>
            <a:p>
              <a:pPr eaLnBrk="1" fontAlgn="auto" hangingPunct="1">
                <a:lnSpc>
                  <a:spcPts val="855"/>
                </a:lnSpc>
                <a:spcBef>
                  <a:spcPts val="0"/>
                </a:spcBef>
                <a:spcAft>
                  <a:spcPts val="0"/>
                </a:spcAft>
                <a:tabLst>
                  <a:tab pos="293248" algn="l"/>
                </a:tabLst>
                <a:defRPr/>
              </a:pPr>
              <a:endParaRPr lang="en-US" altLang="zh-CN" sz="2000" b="1" dirty="0">
                <a:solidFill>
                  <a:srgbClr val="000000"/>
                </a:solidFill>
                <a:latin typeface="+mj-lt"/>
                <a:ea typeface="+mn-ea"/>
              </a:endParaRPr>
            </a:p>
            <a:p>
              <a:pPr eaLnBrk="1" fontAlgn="auto" hangingPunct="1">
                <a:lnSpc>
                  <a:spcPts val="2694"/>
                </a:lnSpc>
                <a:spcBef>
                  <a:spcPts val="0"/>
                </a:spcBef>
                <a:spcAft>
                  <a:spcPts val="0"/>
                </a:spcAft>
                <a:tabLst>
                  <a:tab pos="293248" algn="l"/>
                </a:tabLst>
                <a:defRPr/>
              </a:pP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	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type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length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is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digits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5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range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0.0 .. 1.0E10;</a:t>
              </a:r>
            </a:p>
            <a:p>
              <a:pPr eaLnBrk="1" fontAlgn="auto" hangingPunct="1">
                <a:lnSpc>
                  <a:spcPts val="2694"/>
                </a:lnSpc>
                <a:spcBef>
                  <a:spcPts val="0"/>
                </a:spcBef>
                <a:spcAft>
                  <a:spcPts val="0"/>
                </a:spcAft>
                <a:tabLst>
                  <a:tab pos="293248" algn="l"/>
                </a:tabLst>
                <a:defRPr/>
              </a:pP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	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type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area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is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digits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5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range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0.0 .. 1.0E20;</a:t>
              </a:r>
              <a:endParaRPr lang="zh-CN" altLang="en-US" sz="2000" dirty="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40694" y="4461546"/>
              <a:ext cx="1011495" cy="128240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204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function</a:t>
              </a:r>
            </a:p>
            <a:p>
              <a:pPr eaLnBrk="1" fontAlgn="auto" hangingPunct="1">
                <a:lnSpc>
                  <a:spcPts val="269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function</a:t>
              </a:r>
            </a:p>
            <a:p>
              <a:pPr eaLnBrk="1" fontAlgn="auto" hangingPunct="1">
                <a:lnSpc>
                  <a:spcPts val="256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function</a:t>
              </a:r>
            </a:p>
            <a:p>
              <a:pPr eaLnBrk="1" fontAlgn="auto" hangingPunct="1">
                <a:lnSpc>
                  <a:spcPts val="269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function</a:t>
              </a:r>
              <a:endParaRPr lang="zh-CN" altLang="en-US" sz="2000" b="1" dirty="0">
                <a:solidFill>
                  <a:schemeClr val="accent6"/>
                </a:solidFill>
                <a:latin typeface="+mj-lt"/>
                <a:ea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626618" y="4461546"/>
              <a:ext cx="4725653" cy="126957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204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rgbClr val="000000"/>
                  </a:solidFill>
                  <a:latin typeface="+mj-lt"/>
                  <a:ea typeface="+mn-ea"/>
                </a:rPr>
                <a:t>area_rectangle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 (L,H : length)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area;</a:t>
              </a:r>
            </a:p>
            <a:p>
              <a:pPr eaLnBrk="1" fontAlgn="auto" hangingPunct="1">
                <a:lnSpc>
                  <a:spcPts val="269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rgbClr val="000000"/>
                  </a:solidFill>
                  <a:latin typeface="+mj-lt"/>
                  <a:ea typeface="+mn-ea"/>
                </a:rPr>
                <a:t>area_circle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 (R : length)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area;</a:t>
              </a:r>
            </a:p>
            <a:p>
              <a:pPr eaLnBrk="1" fontAlgn="auto" hangingPunct="1">
                <a:lnSpc>
                  <a:spcPts val="263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rgbClr val="000000"/>
                  </a:solidFill>
                  <a:latin typeface="+mj-lt"/>
                  <a:ea typeface="+mn-ea"/>
                </a:rPr>
                <a:t>area_triangle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 (B,H : length)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area;</a:t>
              </a:r>
            </a:p>
            <a:p>
              <a:pPr eaLnBrk="1" fontAlgn="auto" hangingPunct="1">
                <a:lnSpc>
                  <a:spcPts val="263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solidFill>
                    <a:srgbClr val="000000"/>
                  </a:solidFill>
                  <a:latin typeface="+mj-lt"/>
                  <a:ea typeface="+mn-ea"/>
                </a:rPr>
                <a:t>circumf_circle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 (R : length)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length;</a:t>
              </a:r>
              <a:endParaRPr lang="zh-CN" altLang="en-US" sz="2000" dirty="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87624" y="5987804"/>
              <a:ext cx="2234779" cy="256480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fontAlgn="auto" hangingPunct="1">
                <a:lnSpc>
                  <a:spcPts val="2046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  <a:ea typeface="+mn-ea"/>
                </a:rPr>
                <a:t>end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  <a:ea typeface="+mn-ea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  <a:ea typeface="+mn-ea"/>
                </a:rPr>
                <a:t>PLANIMETRY;</a:t>
              </a:r>
              <a:endParaRPr lang="zh-CN" altLang="en-US" sz="2000" dirty="0">
                <a:solidFill>
                  <a:srgbClr val="000000"/>
                </a:solidFill>
                <a:latin typeface="+mj-lt"/>
                <a:ea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77072" y="1329875"/>
            <a:ext cx="37449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err="1">
                <a:latin typeface="+mj-lt"/>
              </a:rPr>
              <a:t>Specification.ads</a:t>
            </a:r>
            <a:endParaRPr lang="en-US" altLang="zh-CN" sz="3200" dirty="0">
              <a:latin typeface="+mj-lt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26981" y="548680"/>
            <a:ext cx="393697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Package </a:t>
            </a:r>
            <a:r>
              <a:rPr lang="en-US" altLang="zh-CN" dirty="0" err="1" smtClean="0"/>
              <a:t>Decaration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271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文本框 4"/>
          <p:cNvSpPr txBox="1">
            <a:spLocks noChangeArrowheads="1"/>
          </p:cNvSpPr>
          <p:nvPr/>
        </p:nvSpPr>
        <p:spPr bwMode="auto">
          <a:xfrm>
            <a:off x="557110" y="524162"/>
            <a:ext cx="2782813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Package </a:t>
            </a:r>
            <a:r>
              <a:rPr lang="en-US" altLang="zh-CN" dirty="0" smtClean="0"/>
              <a:t>Body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899592" y="2060848"/>
            <a:ext cx="6591706" cy="3890740"/>
            <a:chOff x="1441860" y="1945751"/>
            <a:chExt cx="6020879" cy="3316737"/>
          </a:xfrm>
        </p:grpSpPr>
        <p:sp>
          <p:nvSpPr>
            <p:cNvPr id="119814" name="文本框 5"/>
            <p:cNvSpPr txBox="1">
              <a:spLocks noChangeArrowheads="1"/>
            </p:cNvSpPr>
            <p:nvPr/>
          </p:nvSpPr>
          <p:spPr bwMode="auto">
            <a:xfrm>
              <a:off x="1441860" y="1945751"/>
              <a:ext cx="3698513" cy="218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package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body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PLANIMETRY 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is</a:t>
              </a:r>
              <a:endParaRPr lang="zh-CN" altLang="en-US" sz="2000" b="1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19815" name="文本框 6"/>
            <p:cNvSpPr txBox="1">
              <a:spLocks noChangeArrowheads="1"/>
            </p:cNvSpPr>
            <p:nvPr/>
          </p:nvSpPr>
          <p:spPr bwMode="auto">
            <a:xfrm>
              <a:off x="1441860" y="2407792"/>
              <a:ext cx="3593933" cy="218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PI :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constant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:= 3.1415926536;</a:t>
              </a:r>
              <a:endParaRPr lang="zh-CN" altLang="en-US" sz="2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19816" name="文本框 7"/>
            <p:cNvSpPr txBox="1">
              <a:spLocks noChangeArrowheads="1"/>
            </p:cNvSpPr>
            <p:nvPr/>
          </p:nvSpPr>
          <p:spPr bwMode="auto">
            <a:xfrm>
              <a:off x="1441860" y="2789308"/>
              <a:ext cx="6020879" cy="487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b="1" dirty="0" smtClean="0">
                  <a:solidFill>
                    <a:schemeClr val="accent6"/>
                  </a:solidFill>
                  <a:latin typeface="+mj-lt"/>
                </a:rPr>
                <a:t>function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</a:rPr>
                <a:t>area_rectangle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 (L,H : length)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area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is</a:t>
              </a:r>
            </a:p>
            <a:p>
              <a:pPr eaLnBrk="1" hangingPunct="1">
                <a:lnSpc>
                  <a:spcPts val="2064"/>
                </a:lnSpc>
              </a:pPr>
              <a:r>
                <a:rPr lang="en-US" altLang="zh-CN" sz="2000" b="1" dirty="0" smtClean="0">
                  <a:solidFill>
                    <a:schemeClr val="accent6"/>
                  </a:solidFill>
                  <a:latin typeface="+mj-lt"/>
                </a:rPr>
                <a:t>begin</a:t>
              </a:r>
              <a:endParaRPr lang="zh-CN" altLang="en-US" sz="2000" b="1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119817" name="文本框 8"/>
            <p:cNvSpPr txBox="1">
              <a:spLocks noChangeArrowheads="1"/>
            </p:cNvSpPr>
            <p:nvPr/>
          </p:nvSpPr>
          <p:spPr bwMode="auto">
            <a:xfrm>
              <a:off x="1830588" y="3481403"/>
              <a:ext cx="2816477" cy="218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</a:rPr>
                <a:t>area(L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) *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</a:rPr>
                <a:t>area(H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);</a:t>
              </a:r>
              <a:endParaRPr lang="zh-CN" altLang="en-US" sz="2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19818" name="文本框 9"/>
            <p:cNvSpPr txBox="1">
              <a:spLocks noChangeArrowheads="1"/>
            </p:cNvSpPr>
            <p:nvPr/>
          </p:nvSpPr>
          <p:spPr bwMode="auto">
            <a:xfrm>
              <a:off x="1465219" y="3770425"/>
              <a:ext cx="527388" cy="218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end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;</a:t>
              </a:r>
              <a:endParaRPr lang="zh-CN" altLang="en-US" sz="2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19819" name="文本框 10"/>
            <p:cNvSpPr txBox="1">
              <a:spLocks noChangeArrowheads="1"/>
            </p:cNvSpPr>
            <p:nvPr/>
          </p:nvSpPr>
          <p:spPr bwMode="auto">
            <a:xfrm>
              <a:off x="1441860" y="4198116"/>
              <a:ext cx="5352427" cy="487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743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function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</a:rPr>
                <a:t>area_circle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 (R : length)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area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is</a:t>
              </a:r>
            </a:p>
            <a:p>
              <a:pPr eaLnBrk="1" hangingPunct="1">
                <a:lnSpc>
                  <a:spcPts val="2117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begin</a:t>
              </a:r>
              <a:endParaRPr lang="zh-CN" altLang="en-US" sz="2000" b="1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119820" name="文本框 11"/>
            <p:cNvSpPr txBox="1">
              <a:spLocks noChangeArrowheads="1"/>
            </p:cNvSpPr>
            <p:nvPr/>
          </p:nvSpPr>
          <p:spPr bwMode="auto">
            <a:xfrm>
              <a:off x="1931577" y="4756443"/>
              <a:ext cx="2715487" cy="218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PI *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</a:rPr>
                <a:t>area(R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) ** 2;</a:t>
              </a:r>
              <a:endParaRPr lang="zh-CN" altLang="en-US" sz="2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19821" name="文本框 12"/>
            <p:cNvSpPr txBox="1">
              <a:spLocks noChangeArrowheads="1"/>
            </p:cNvSpPr>
            <p:nvPr/>
          </p:nvSpPr>
          <p:spPr bwMode="auto">
            <a:xfrm>
              <a:off x="1441860" y="5044480"/>
              <a:ext cx="527388" cy="218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end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;</a:t>
              </a:r>
              <a:endParaRPr lang="zh-CN" altLang="en-US" sz="20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450509" y="1257867"/>
            <a:ext cx="37449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err="1" smtClean="0">
                <a:solidFill>
                  <a:schemeClr val="accent6"/>
                </a:solidFill>
                <a:latin typeface="+mj-lt"/>
              </a:rPr>
              <a:t>Specification.adb</a:t>
            </a:r>
            <a:endParaRPr lang="en-US" altLang="zh-CN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364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9592" y="2132856"/>
            <a:ext cx="5850961" cy="3447091"/>
            <a:chOff x="1441861" y="2254604"/>
            <a:chExt cx="4895535" cy="3004456"/>
          </a:xfrm>
        </p:grpSpPr>
        <p:sp>
          <p:nvSpPr>
            <p:cNvPr id="120838" name="文本框 5"/>
            <p:cNvSpPr txBox="1">
              <a:spLocks noChangeArrowheads="1"/>
            </p:cNvSpPr>
            <p:nvPr/>
          </p:nvSpPr>
          <p:spPr bwMode="auto">
            <a:xfrm>
              <a:off x="1441861" y="2254604"/>
              <a:ext cx="4883463" cy="447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function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</a:rPr>
                <a:t>area_triangle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 (B,H : length)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area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is</a:t>
              </a:r>
            </a:p>
            <a:p>
              <a:pPr eaLnBrk="1" hangingPunct="1">
                <a:lnSpc>
                  <a:spcPts val="2320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begin</a:t>
              </a:r>
              <a:endParaRPr lang="zh-CN" altLang="en-US" sz="2000" b="1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120839" name="文本框 6"/>
            <p:cNvSpPr txBox="1">
              <a:spLocks noChangeArrowheads="1"/>
            </p:cNvSpPr>
            <p:nvPr/>
          </p:nvSpPr>
          <p:spPr bwMode="auto">
            <a:xfrm>
              <a:off x="1930627" y="2849269"/>
              <a:ext cx="2855506" cy="193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</a:rPr>
                <a:t>area(B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) *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</a:rPr>
                <a:t>area(H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) / 2.0;</a:t>
              </a:r>
              <a:endParaRPr lang="zh-CN" altLang="en-US" sz="2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20840" name="文本框 7"/>
            <p:cNvSpPr txBox="1">
              <a:spLocks noChangeArrowheads="1"/>
            </p:cNvSpPr>
            <p:nvPr/>
          </p:nvSpPr>
          <p:spPr bwMode="auto">
            <a:xfrm>
              <a:off x="1441861" y="3150675"/>
              <a:ext cx="441269" cy="193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end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;</a:t>
              </a:r>
              <a:endParaRPr lang="zh-CN" altLang="en-US" sz="2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20841" name="文本框 8"/>
            <p:cNvSpPr txBox="1">
              <a:spLocks noChangeArrowheads="1"/>
            </p:cNvSpPr>
            <p:nvPr/>
          </p:nvSpPr>
          <p:spPr bwMode="auto">
            <a:xfrm>
              <a:off x="1441861" y="3745341"/>
              <a:ext cx="4895535" cy="458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function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j-lt"/>
                </a:rPr>
                <a:t>circumf_circle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 (R : length)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length </a:t>
              </a: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is</a:t>
              </a:r>
            </a:p>
            <a:p>
              <a:pPr eaLnBrk="1" hangingPunct="1">
                <a:lnSpc>
                  <a:spcPts val="2373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begin</a:t>
              </a:r>
              <a:endParaRPr lang="zh-CN" altLang="en-US" sz="2000" b="1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120842" name="文本框 9"/>
            <p:cNvSpPr txBox="1">
              <a:spLocks noChangeArrowheads="1"/>
            </p:cNvSpPr>
            <p:nvPr/>
          </p:nvSpPr>
          <p:spPr bwMode="auto">
            <a:xfrm>
              <a:off x="1930626" y="4348152"/>
              <a:ext cx="1795924" cy="193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689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return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2.0 * PI * R;</a:t>
              </a:r>
              <a:endParaRPr lang="zh-CN" altLang="en-US" sz="2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20843" name="文本框 10"/>
            <p:cNvSpPr txBox="1">
              <a:spLocks noChangeArrowheads="1"/>
            </p:cNvSpPr>
            <p:nvPr/>
          </p:nvSpPr>
          <p:spPr bwMode="auto">
            <a:xfrm>
              <a:off x="1441861" y="4634624"/>
              <a:ext cx="441269" cy="193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743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end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;</a:t>
              </a:r>
              <a:endParaRPr lang="zh-CN" altLang="en-US" sz="20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20844" name="文本框 11"/>
            <p:cNvSpPr txBox="1">
              <a:spLocks noChangeArrowheads="1"/>
            </p:cNvSpPr>
            <p:nvPr/>
          </p:nvSpPr>
          <p:spPr bwMode="auto">
            <a:xfrm>
              <a:off x="1441861" y="5065636"/>
              <a:ext cx="1869853" cy="193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743"/>
                </a:lnSpc>
              </a:pPr>
              <a:r>
                <a:rPr lang="en-US" altLang="zh-CN" sz="2000" b="1" dirty="0">
                  <a:solidFill>
                    <a:schemeClr val="accent6"/>
                  </a:solidFill>
                  <a:latin typeface="+mj-lt"/>
                </a:rPr>
                <a:t>end</a:t>
              </a:r>
              <a:r>
                <a:rPr lang="en-US" altLang="zh-CN" sz="2000" b="1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latin typeface="+mj-lt"/>
                </a:rPr>
                <a:t>PLANIMETRY;</a:t>
              </a:r>
              <a:endParaRPr lang="zh-CN" altLang="en-US" sz="20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11" name="文本框 4"/>
          <p:cNvSpPr txBox="1">
            <a:spLocks noChangeArrowheads="1"/>
          </p:cNvSpPr>
          <p:nvPr/>
        </p:nvSpPr>
        <p:spPr bwMode="auto">
          <a:xfrm>
            <a:off x="596244" y="551714"/>
            <a:ext cx="2782813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Package </a:t>
            </a:r>
            <a:r>
              <a:rPr lang="en-US" altLang="zh-CN" dirty="0" smtClean="0"/>
              <a:t>Body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9643" y="1285419"/>
            <a:ext cx="37449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err="1" smtClean="0">
                <a:solidFill>
                  <a:schemeClr val="accent6"/>
                </a:solidFill>
                <a:latin typeface="+mj-lt"/>
              </a:rPr>
              <a:t>Specification.adb</a:t>
            </a:r>
            <a:endParaRPr lang="en-US" altLang="zh-CN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文本框 4"/>
          <p:cNvSpPr txBox="1">
            <a:spLocks noChangeArrowheads="1"/>
          </p:cNvSpPr>
          <p:nvPr/>
        </p:nvSpPr>
        <p:spPr bwMode="auto">
          <a:xfrm>
            <a:off x="683568" y="593822"/>
            <a:ext cx="31803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Using  Packages</a:t>
            </a:r>
            <a:endParaRPr lang="zh-CN" altLang="en-US" dirty="0"/>
          </a:p>
        </p:txBody>
      </p:sp>
      <p:sp>
        <p:nvSpPr>
          <p:cNvPr id="121863" name="文本框 6"/>
          <p:cNvSpPr txBox="1">
            <a:spLocks noChangeArrowheads="1"/>
          </p:cNvSpPr>
          <p:nvPr/>
        </p:nvSpPr>
        <p:spPr bwMode="auto">
          <a:xfrm>
            <a:off x="539552" y="1412776"/>
            <a:ext cx="524284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altLang="zh-CN" dirty="0"/>
              <a:t>To use a package element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48601" y="2011157"/>
            <a:ext cx="269304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latin typeface="+mj-lt"/>
                <a:ea typeface="+mn-ea"/>
              </a:defRPr>
            </a:lvl1pPr>
          </a:lstStyle>
          <a:p>
            <a:r>
              <a:rPr lang="en-US" altLang="zh-CN" dirty="0" err="1"/>
              <a:t>package.element</a:t>
            </a:r>
            <a:endParaRPr lang="zh-CN" altLang="en-US" dirty="0"/>
          </a:p>
        </p:txBody>
      </p:sp>
      <p:sp>
        <p:nvSpPr>
          <p:cNvPr id="121868" name="文本框 11"/>
          <p:cNvSpPr txBox="1">
            <a:spLocks noChangeArrowheads="1"/>
          </p:cNvSpPr>
          <p:nvPr/>
        </p:nvSpPr>
        <p:spPr bwMode="auto">
          <a:xfrm>
            <a:off x="1456342" y="2906466"/>
            <a:ext cx="432605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Ada.Text_Io.put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(item =&gt; “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abc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”);</a:t>
            </a: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/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Ada.Text_Io.new_line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;</a:t>
            </a: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/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int_io.put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(mark, width =&gt; 1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);</a:t>
            </a: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/>
            <a:r>
              <a:rPr lang="en-US" altLang="zh-CN" sz="2400" b="1" dirty="0" err="1">
                <a:solidFill>
                  <a:schemeClr val="accent6"/>
                </a:solidFill>
                <a:latin typeface="+mj-lt"/>
              </a:rPr>
              <a:t>planimetery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.area_circle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(2.0);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54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484784"/>
            <a:ext cx="5093321" cy="4318383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67544" y="620688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733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7" name="文本框 6"/>
          <p:cNvSpPr txBox="1">
            <a:spLocks noChangeArrowheads="1"/>
          </p:cNvSpPr>
          <p:nvPr/>
        </p:nvSpPr>
        <p:spPr bwMode="auto">
          <a:xfrm>
            <a:off x="683568" y="1412776"/>
            <a:ext cx="67037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altLang="zh-CN" dirty="0" smtClean="0"/>
              <a:t>Use allows </a:t>
            </a:r>
            <a:r>
              <a:rPr lang="en-US" altLang="zh-CN" dirty="0"/>
              <a:t>package to be omitted</a:t>
            </a:r>
            <a:endParaRPr lang="zh-CN" altLang="en-US" dirty="0"/>
          </a:p>
        </p:txBody>
      </p:sp>
      <p:sp>
        <p:nvSpPr>
          <p:cNvPr id="122888" name="文本框 7"/>
          <p:cNvSpPr txBox="1">
            <a:spLocks noChangeArrowheads="1"/>
          </p:cNvSpPr>
          <p:nvPr/>
        </p:nvSpPr>
        <p:spPr bwMode="auto">
          <a:xfrm>
            <a:off x="1187624" y="2279081"/>
            <a:ext cx="475790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defRPr sz="2400">
                <a:solidFill>
                  <a:srgbClr val="000000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use </a:t>
            </a:r>
            <a:r>
              <a:rPr lang="en-US" altLang="zh-CN" dirty="0" err="1"/>
              <a:t>Ada.Text_io</a:t>
            </a:r>
            <a:r>
              <a:rPr lang="en-US" altLang="zh-CN" dirty="0"/>
              <a:t>, </a:t>
            </a:r>
            <a:r>
              <a:rPr lang="en-US" altLang="zh-CN" dirty="0" err="1"/>
              <a:t>int_io</a:t>
            </a:r>
            <a:r>
              <a:rPr lang="en-US" altLang="zh-CN" dirty="0"/>
              <a:t>, </a:t>
            </a:r>
            <a:r>
              <a:rPr lang="en-US" altLang="zh-CN" dirty="0" err="1"/>
              <a:t>planimetry</a:t>
            </a:r>
            <a:r>
              <a:rPr lang="en-US" altLang="zh-CN" dirty="0" smtClean="0"/>
              <a:t>;</a:t>
            </a:r>
            <a:endParaRPr lang="en-US" altLang="zh-CN" dirty="0"/>
          </a:p>
          <a:p>
            <a:r>
              <a:rPr lang="en-US" altLang="zh-CN" dirty="0" smtClean="0"/>
              <a:t>…</a:t>
            </a:r>
            <a:endParaRPr lang="en-US" altLang="zh-CN" dirty="0"/>
          </a:p>
          <a:p>
            <a:r>
              <a:rPr lang="en-US" altLang="zh-CN" dirty="0"/>
              <a:t>put (“</a:t>
            </a:r>
            <a:r>
              <a:rPr lang="en-US" altLang="zh-CN" dirty="0" err="1"/>
              <a:t>abc</a:t>
            </a:r>
            <a:r>
              <a:rPr lang="en-US" altLang="zh-CN" dirty="0"/>
              <a:t>”);</a:t>
            </a:r>
          </a:p>
          <a:p>
            <a:r>
              <a:rPr lang="en-US" altLang="zh-CN" dirty="0" err="1"/>
              <a:t>new_line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put (mark, width =&gt; 1);</a:t>
            </a:r>
          </a:p>
          <a:p>
            <a:r>
              <a:rPr lang="en-US" altLang="zh-CN" dirty="0" err="1"/>
              <a:t>area_circle</a:t>
            </a:r>
            <a:r>
              <a:rPr lang="en-US" altLang="zh-CN" dirty="0"/>
              <a:t> (2.0);</a:t>
            </a:r>
            <a:endParaRPr lang="zh-CN" altLang="en-US" dirty="0"/>
          </a:p>
        </p:txBody>
      </p:sp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683568" y="602897"/>
            <a:ext cx="31803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Using  Packages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092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文本框 4"/>
          <p:cNvSpPr txBox="1">
            <a:spLocks noChangeArrowheads="1"/>
          </p:cNvSpPr>
          <p:nvPr/>
        </p:nvSpPr>
        <p:spPr bwMode="auto">
          <a:xfrm>
            <a:off x="1085602" y="1197170"/>
            <a:ext cx="6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855"/>
              </a:lnSpc>
            </a:pPr>
            <a:endParaRPr lang="en-US" altLang="zh-CN" sz="3592" dirty="0">
              <a:solidFill>
                <a:srgbClr val="006633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3592" dirty="0">
              <a:solidFill>
                <a:srgbClr val="0066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10" name="文本框 5"/>
          <p:cNvSpPr txBox="1">
            <a:spLocks noChangeArrowheads="1"/>
          </p:cNvSpPr>
          <p:nvPr/>
        </p:nvSpPr>
        <p:spPr bwMode="auto">
          <a:xfrm>
            <a:off x="611560" y="1484784"/>
            <a:ext cx="3922420" cy="393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128"/>
              </a:lnSpc>
            </a:pPr>
            <a:r>
              <a:rPr lang="en-US" altLang="zh-CN" b="1" dirty="0">
                <a:solidFill>
                  <a:schemeClr val="accent6"/>
                </a:solidFill>
                <a:latin typeface="+mj-lt"/>
              </a:rPr>
              <a:t>with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TEXT_IO, PLANIMETRY;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b="1" dirty="0">
                <a:solidFill>
                  <a:schemeClr val="accent6"/>
                </a:solidFill>
                <a:latin typeface="+mj-lt"/>
              </a:rPr>
              <a:t>procedure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main 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is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b="1" dirty="0">
                <a:solidFill>
                  <a:schemeClr val="accent6"/>
                </a:solidFill>
                <a:latin typeface="+mj-lt"/>
              </a:rPr>
              <a:t>use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TEXT_IO;</a:t>
            </a:r>
          </a:p>
          <a:p>
            <a:pPr eaLnBrk="1" hangingPunct="1">
              <a:lnSpc>
                <a:spcPts val="2309"/>
              </a:lnSpc>
            </a:pPr>
            <a:r>
              <a:rPr lang="en-US" altLang="zh-CN" dirty="0">
                <a:solidFill>
                  <a:srgbClr val="000000"/>
                </a:solidFill>
                <a:latin typeface="+mj-lt"/>
              </a:rPr>
              <a:t>	... declarations</a:t>
            </a:r>
            <a:endParaRPr lang="zh-CN" altLang="en-US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1689"/>
              </a:lnSpc>
            </a:pPr>
            <a:endParaRPr lang="en-US" altLang="zh-CN" dirty="0" smtClean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1689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L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altLang="zh-CN" dirty="0" err="1">
                <a:solidFill>
                  <a:srgbClr val="000000"/>
                </a:solidFill>
                <a:latin typeface="+mj-lt"/>
              </a:rPr>
              <a:t>PLANIMETRY.length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dirty="0">
                <a:solidFill>
                  <a:srgbClr val="000000"/>
                </a:solidFill>
                <a:latin typeface="+mj-lt"/>
              </a:rPr>
              <a:t>H : </a:t>
            </a:r>
            <a:r>
              <a:rPr lang="en-US" altLang="zh-CN" dirty="0" err="1">
                <a:solidFill>
                  <a:srgbClr val="000000"/>
                </a:solidFill>
                <a:latin typeface="+mj-lt"/>
              </a:rPr>
              <a:t>PLANIMETRY.length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>
              <a:lnSpc>
                <a:spcPts val="2309"/>
              </a:lnSpc>
            </a:pPr>
            <a:r>
              <a:rPr lang="en-US" altLang="zh-CN" dirty="0">
                <a:solidFill>
                  <a:srgbClr val="000000"/>
                </a:solidFill>
                <a:latin typeface="+mj-lt"/>
              </a:rPr>
              <a:t>A : </a:t>
            </a:r>
            <a:r>
              <a:rPr lang="en-US" altLang="zh-CN" dirty="0" err="1">
                <a:solidFill>
                  <a:srgbClr val="000000"/>
                </a:solidFill>
                <a:latin typeface="+mj-lt"/>
              </a:rPr>
              <a:t>PLANIMETRY.area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dirty="0">
                <a:solidFill>
                  <a:srgbClr val="000000"/>
                </a:solidFill>
                <a:latin typeface="+mj-lt"/>
              </a:rPr>
              <a:t>R : </a:t>
            </a:r>
            <a:r>
              <a:rPr lang="en-US" altLang="zh-CN" dirty="0" err="1">
                <a:solidFill>
                  <a:srgbClr val="000000"/>
                </a:solidFill>
                <a:latin typeface="+mj-lt"/>
              </a:rPr>
              <a:t>PLANIMETRY.length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>
              <a:lnSpc>
                <a:spcPts val="1689"/>
              </a:lnSpc>
            </a:pPr>
            <a:r>
              <a:rPr lang="en-US" altLang="zh-CN" b="1" dirty="0">
                <a:solidFill>
                  <a:schemeClr val="accent6"/>
                </a:solidFill>
                <a:latin typeface="+mj-lt"/>
              </a:rPr>
              <a:t>begin</a:t>
            </a:r>
          </a:p>
          <a:p>
            <a:pPr eaLnBrk="1" hangingPunct="1">
              <a:lnSpc>
                <a:spcPts val="2309"/>
              </a:lnSpc>
            </a:pPr>
            <a:r>
              <a:rPr lang="en-US" altLang="zh-CN" b="1" dirty="0" smtClean="0">
                <a:solidFill>
                  <a:srgbClr val="000000"/>
                </a:solidFill>
                <a:latin typeface="+mj-lt"/>
              </a:rPr>
              <a:t>      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R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:= ... ;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+mj-lt"/>
              </a:rPr>
              <a:t>      A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:= </a:t>
            </a:r>
            <a:r>
              <a:rPr lang="en-US" altLang="zh-CN" dirty="0" err="1">
                <a:solidFill>
                  <a:srgbClr val="000000"/>
                </a:solidFill>
                <a:latin typeface="+mj-lt"/>
              </a:rPr>
              <a:t>PLANIMETRY.area_circle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 (R);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b="1" dirty="0">
                <a:solidFill>
                  <a:schemeClr val="accent6"/>
                </a:solidFill>
                <a:latin typeface="+mj-lt"/>
              </a:rPr>
              <a:t>end</a:t>
            </a: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j-lt"/>
              </a:rPr>
              <a:t>main;</a:t>
            </a:r>
            <a:endParaRPr lang="zh-CN" altLang="en-US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373"/>
              </a:lnSpc>
            </a:pPr>
            <a:endParaRPr lang="zh-CN" alt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3911" name="文本框 6"/>
          <p:cNvSpPr txBox="1">
            <a:spLocks noChangeArrowheads="1"/>
          </p:cNvSpPr>
          <p:nvPr/>
        </p:nvSpPr>
        <p:spPr bwMode="auto">
          <a:xfrm>
            <a:off x="4292977" y="2889656"/>
            <a:ext cx="939360" cy="112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length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height</a:t>
            </a:r>
          </a:p>
          <a:p>
            <a:pPr eaLnBrk="1" hangingPunct="1">
              <a:lnSpc>
                <a:spcPts val="2309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area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radius</a:t>
            </a:r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620569" y="607976"/>
            <a:ext cx="31803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/>
              <a:t>Using  Packages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57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文本框 4"/>
          <p:cNvSpPr txBox="1">
            <a:spLocks noChangeArrowheads="1"/>
          </p:cNvSpPr>
          <p:nvPr/>
        </p:nvSpPr>
        <p:spPr bwMode="auto">
          <a:xfrm>
            <a:off x="539552" y="588250"/>
            <a:ext cx="165878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Exercise</a:t>
            </a:r>
            <a:endParaRPr lang="zh-CN" altLang="en-US" dirty="0"/>
          </a:p>
        </p:txBody>
      </p:sp>
      <p:sp>
        <p:nvSpPr>
          <p:cNvPr id="131079" name="文本框 6"/>
          <p:cNvSpPr txBox="1">
            <a:spLocks noChangeArrowheads="1"/>
          </p:cNvSpPr>
          <p:nvPr/>
        </p:nvSpPr>
        <p:spPr bwMode="auto">
          <a:xfrm>
            <a:off x="539552" y="1412776"/>
            <a:ext cx="714997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altLang="zh-CN" dirty="0"/>
              <a:t>Write a simple package that contains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00162" y="2045930"/>
            <a:ext cx="5309787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latin typeface="+mj-lt"/>
                <a:ea typeface="+mn-ea"/>
              </a:defRPr>
            </a:lvl1pPr>
          </a:lstStyle>
          <a:p>
            <a:r>
              <a:rPr lang="en-US" altLang="zh-CN" dirty="0"/>
              <a:t>A function to add two integers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r>
              <a:rPr lang="en-US" altLang="zh-CN" dirty="0"/>
              <a:t>A procedure to multiply two integers.</a:t>
            </a:r>
            <a:endParaRPr lang="zh-CN" altLang="en-US" dirty="0"/>
          </a:p>
        </p:txBody>
      </p:sp>
      <p:sp>
        <p:nvSpPr>
          <p:cNvPr id="131083" name="文本框 10"/>
          <p:cNvSpPr txBox="1">
            <a:spLocks noChangeArrowheads="1"/>
          </p:cNvSpPr>
          <p:nvPr/>
        </p:nvSpPr>
        <p:spPr bwMode="auto">
          <a:xfrm>
            <a:off x="712130" y="3278614"/>
            <a:ext cx="763284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altLang="zh-CN" dirty="0"/>
              <a:t>Write an Ada95 program that uses </a:t>
            </a:r>
            <a:r>
              <a:rPr lang="en-US" altLang="zh-CN" dirty="0" smtClean="0"/>
              <a:t>the package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418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文本框 4"/>
          <p:cNvSpPr txBox="1">
            <a:spLocks noChangeArrowheads="1"/>
          </p:cNvSpPr>
          <p:nvPr/>
        </p:nvSpPr>
        <p:spPr bwMode="auto">
          <a:xfrm>
            <a:off x="539552" y="589404"/>
            <a:ext cx="351378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Input and Output</a:t>
            </a:r>
            <a:endParaRPr lang="zh-CN" altLang="en-US" dirty="0"/>
          </a:p>
        </p:txBody>
      </p:sp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539552" y="1412776"/>
            <a:ext cx="845349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The standard </a:t>
            </a:r>
            <a:r>
              <a:rPr lang="en-US" altLang="zh-CN" sz="2800" dirty="0" err="1">
                <a:solidFill>
                  <a:schemeClr val="tx1"/>
                </a:solidFill>
              </a:rPr>
              <a:t>Ada</a:t>
            </a:r>
            <a:r>
              <a:rPr lang="en-US" altLang="zh-CN" sz="2800" dirty="0">
                <a:solidFill>
                  <a:schemeClr val="tx1"/>
                </a:solidFill>
              </a:rPr>
              <a:t> libraries provide several Input/Output facilities, each </a:t>
            </a:r>
            <a:r>
              <a:rPr lang="en-US" altLang="zh-CN" sz="2800" dirty="0" smtClean="0">
                <a:solidFill>
                  <a:schemeClr val="tx1"/>
                </a:solidFill>
              </a:rPr>
              <a:t>one adapted </a:t>
            </a:r>
            <a:r>
              <a:rPr lang="en-US" altLang="zh-CN" sz="2800" dirty="0">
                <a:solidFill>
                  <a:schemeClr val="tx1"/>
                </a:solidFill>
              </a:rPr>
              <a:t>to specific needs</a:t>
            </a:r>
          </a:p>
        </p:txBody>
      </p:sp>
      <p:sp>
        <p:nvSpPr>
          <p:cNvPr id="4" name="矩形 3"/>
          <p:cNvSpPr/>
          <p:nvPr/>
        </p:nvSpPr>
        <p:spPr>
          <a:xfrm>
            <a:off x="1072170" y="2897814"/>
            <a:ext cx="4572000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err="1" smtClean="0">
                <a:latin typeface="+mj-lt"/>
                <a:ea typeface="+mn-ea"/>
              </a:rPr>
              <a:t>Text_IO</a:t>
            </a:r>
            <a:endParaRPr lang="en-US" altLang="zh-CN" sz="2400" dirty="0"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err="1" smtClean="0">
                <a:latin typeface="+mj-lt"/>
                <a:ea typeface="+mn-ea"/>
              </a:rPr>
              <a:t>Sequential_IO</a:t>
            </a:r>
            <a:endParaRPr lang="en-US" altLang="zh-CN" sz="2400" dirty="0"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err="1" smtClean="0">
                <a:latin typeface="+mj-lt"/>
                <a:ea typeface="+mn-ea"/>
              </a:rPr>
              <a:t>Direct_IO</a:t>
            </a:r>
            <a:endParaRPr lang="en-US" altLang="zh-CN" sz="2400" dirty="0"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err="1" smtClean="0">
                <a:latin typeface="+mj-lt"/>
                <a:ea typeface="+mn-ea"/>
              </a:rPr>
              <a:t>Stream_IO</a:t>
            </a:r>
            <a:endParaRPr lang="zh-CN" altLang="en-US" sz="2400" dirty="0">
              <a:latin typeface="+mj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2490" y="3064576"/>
            <a:ext cx="4680520" cy="1569660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pPr eaLnBrk="1" hangingPunct="1">
              <a:buClr>
                <a:schemeClr val="accent6"/>
              </a:buClr>
            </a:pP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The programmer must choose the adequate package depending on 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the application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needs. </a:t>
            </a:r>
            <a:endParaRPr lang="en-US" altLang="zh-CN" sz="2400" dirty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00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5536" y="1268760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+mj-lt"/>
              </a:rPr>
              <a:t>Following properties of the data handled by </a:t>
            </a:r>
            <a:r>
              <a:rPr lang="en-US" altLang="zh-CN" sz="2800" dirty="0">
                <a:latin typeface="+mj-lt"/>
              </a:rPr>
              <a:t>the application should be considered</a:t>
            </a:r>
            <a:r>
              <a:rPr lang="en-US" altLang="zh-CN" sz="2800" dirty="0" smtClean="0">
                <a:latin typeface="+mj-lt"/>
              </a:rPr>
              <a:t>:</a:t>
            </a:r>
            <a:endParaRPr lang="en-US" altLang="zh-CN" sz="2800" dirty="0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7433" y="2222867"/>
            <a:ext cx="8369634" cy="38779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+mn-ea"/>
              </a:rPr>
              <a:t>Data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contents</a:t>
            </a:r>
            <a:r>
              <a:rPr lang="en-US" altLang="zh-CN" sz="2400" dirty="0">
                <a:latin typeface="+mj-lt"/>
                <a:ea typeface="+mn-ea"/>
              </a:rPr>
              <a:t>: plain text, or binary data?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+mn-ea"/>
              </a:rPr>
              <a:t>Accessing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the data: </a:t>
            </a:r>
            <a:r>
              <a:rPr lang="en-US" altLang="zh-CN" sz="2400" dirty="0">
                <a:latin typeface="+mj-lt"/>
                <a:ea typeface="+mn-ea"/>
              </a:rPr>
              <a:t>random access, or </a:t>
            </a:r>
            <a:r>
              <a:rPr lang="en-US" altLang="zh-CN" sz="2400" dirty="0" smtClean="0">
                <a:latin typeface="+mj-lt"/>
                <a:ea typeface="+mn-ea"/>
              </a:rPr>
              <a:t>sequential access</a:t>
            </a:r>
            <a:r>
              <a:rPr lang="en-US" altLang="zh-CN" sz="2400" dirty="0">
                <a:latin typeface="+mj-lt"/>
                <a:ea typeface="+mn-ea"/>
              </a:rPr>
              <a:t>?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+mn-ea"/>
              </a:rPr>
              <a:t>Medium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:</a:t>
            </a:r>
            <a:r>
              <a:rPr lang="en-US" altLang="zh-CN" sz="2400" dirty="0">
                <a:latin typeface="+mj-lt"/>
                <a:ea typeface="+mn-ea"/>
              </a:rPr>
              <a:t> data file, console, network/data-bus?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+mn-ea"/>
              </a:rPr>
              <a:t>Data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structure</a:t>
            </a:r>
            <a:r>
              <a:rPr lang="en-US" altLang="zh-CN" sz="2400" dirty="0">
                <a:latin typeface="+mj-lt"/>
                <a:ea typeface="+mn-ea"/>
              </a:rPr>
              <a:t>: homogeneous file (sequence of the same data field), heterogeneous file (different data fields)?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+mn-ea"/>
              </a:rPr>
              <a:t>Data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format</a:t>
            </a:r>
            <a:r>
              <a:rPr lang="en-US" altLang="zh-CN" sz="2400" dirty="0">
                <a:latin typeface="+mj-lt"/>
                <a:ea typeface="+mn-ea"/>
              </a:rPr>
              <a:t>: adherence to an existing data format, or the application can freely choose a new one</a:t>
            </a:r>
            <a:endParaRPr lang="zh-CN" altLang="en-US" sz="2400" dirty="0">
              <a:latin typeface="+mj-lt"/>
              <a:ea typeface="+mn-ea"/>
            </a:endParaRPr>
          </a:p>
        </p:txBody>
      </p:sp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510990" y="616534"/>
            <a:ext cx="351378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Input and Output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54167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9" name="文本框 6"/>
          <p:cNvSpPr txBox="1">
            <a:spLocks noChangeArrowheads="1"/>
          </p:cNvSpPr>
          <p:nvPr/>
        </p:nvSpPr>
        <p:spPr bwMode="auto">
          <a:xfrm>
            <a:off x="539552" y="1340768"/>
            <a:ext cx="874153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altLang="zh-CN" sz="2800" dirty="0" smtClean="0"/>
              <a:t>I/O Package</a:t>
            </a:r>
            <a:endParaRPr lang="en-US" altLang="zh-CN" sz="2800" dirty="0"/>
          </a:p>
        </p:txBody>
      </p:sp>
      <p:sp>
        <p:nvSpPr>
          <p:cNvPr id="6" name="矩形 5"/>
          <p:cNvSpPr/>
          <p:nvPr/>
        </p:nvSpPr>
        <p:spPr>
          <a:xfrm>
            <a:off x="928153" y="1807770"/>
            <a:ext cx="7801339" cy="415498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srgbClr val="FF0000"/>
                </a:solidFill>
              </a:rPr>
              <a:t>Text_IO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can handle just textual data, but it is enough for handling the command-line console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>
                <a:solidFill>
                  <a:srgbClr val="FF0000"/>
                </a:solidFill>
              </a:rPr>
              <a:t>Sequential_IO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is lean and easy to use but cannot be used by applications requiring random data access; 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rgbClr val="FF0000"/>
                </a:solidFill>
              </a:rPr>
              <a:t>Direct I/O </a:t>
            </a:r>
            <a:r>
              <a:rPr lang="en-US" altLang="zh-CN" sz="2000" dirty="0"/>
              <a:t>is used for random access files which contain only elements of one specific type, you can position the file pointer to any element of that type</a:t>
            </a:r>
            <a:r>
              <a:rPr lang="zh-CN" altLang="en-US" sz="2000" dirty="0"/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definite</a:t>
            </a:r>
            <a:r>
              <a:rPr lang="zh-CN" altLang="en-US" sz="2000" dirty="0" smtClean="0"/>
              <a:t>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000" dirty="0" err="1" smtClean="0">
                <a:solidFill>
                  <a:srgbClr val="FF0000"/>
                </a:solidFill>
              </a:rPr>
              <a:t>Stream_IO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is very powerful and can handle complex data structures, </a:t>
            </a:r>
            <a:r>
              <a:rPr lang="en-US" altLang="zh-CN" sz="2000" dirty="0" smtClean="0"/>
              <a:t>but </a:t>
            </a:r>
            <a:r>
              <a:rPr lang="en-US" altLang="zh-CN" sz="2000" dirty="0"/>
              <a:t>can be heavier than other packages; </a:t>
            </a:r>
            <a:endParaRPr lang="en-US" altLang="zh-CN" sz="2000" dirty="0" smtClean="0"/>
          </a:p>
        </p:txBody>
      </p:sp>
      <p:sp>
        <p:nvSpPr>
          <p:cNvPr id="10" name="文本框 4"/>
          <p:cNvSpPr txBox="1">
            <a:spLocks noChangeArrowheads="1"/>
          </p:cNvSpPr>
          <p:nvPr/>
        </p:nvSpPr>
        <p:spPr bwMode="auto">
          <a:xfrm>
            <a:off x="539552" y="516242"/>
            <a:ext cx="351378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Input and Output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3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9" name="文本框 6"/>
          <p:cNvSpPr txBox="1">
            <a:spLocks noChangeArrowheads="1"/>
          </p:cNvSpPr>
          <p:nvPr/>
        </p:nvSpPr>
        <p:spPr bwMode="auto">
          <a:xfrm>
            <a:off x="539552" y="1412776"/>
            <a:ext cx="874153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altLang="zh-CN" sz="2800" dirty="0" smtClean="0"/>
              <a:t>Simple heuristic for choosing an I/O Package </a:t>
            </a:r>
            <a:endParaRPr lang="en-US" altLang="zh-CN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14551"/>
              </p:ext>
            </p:extLst>
          </p:nvPr>
        </p:nvGraphicFramePr>
        <p:xfrm>
          <a:off x="856146" y="2608628"/>
          <a:ext cx="720001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004"/>
                <a:gridCol w="1800004"/>
                <a:gridCol w="1818361"/>
                <a:gridCol w="178164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Data access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Plain text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Binary Data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Homogeneous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Heterogeneous</a:t>
                      </a:r>
                      <a:endParaRPr lang="zh-CN" altLang="en-US" dirty="0"/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Sequential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Text_IO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Sequential_IO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Stream_IO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Random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Text_IO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Direct_IO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Stream_IO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4"/>
          <p:cNvSpPr txBox="1">
            <a:spLocks noChangeArrowheads="1"/>
          </p:cNvSpPr>
          <p:nvPr/>
        </p:nvSpPr>
        <p:spPr bwMode="auto">
          <a:xfrm>
            <a:off x="539552" y="588250"/>
            <a:ext cx="351378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Input and Output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66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文本框 4"/>
          <p:cNvSpPr txBox="1">
            <a:spLocks noChangeArrowheads="1"/>
          </p:cNvSpPr>
          <p:nvPr/>
        </p:nvSpPr>
        <p:spPr bwMode="auto">
          <a:xfrm>
            <a:off x="539552" y="516242"/>
            <a:ext cx="743793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File</a:t>
            </a:r>
            <a:endParaRPr lang="zh-CN" altLang="en-US" dirty="0"/>
          </a:p>
        </p:txBody>
      </p:sp>
      <p:sp>
        <p:nvSpPr>
          <p:cNvPr id="131079" name="文本框 6"/>
          <p:cNvSpPr txBox="1">
            <a:spLocks noChangeArrowheads="1"/>
          </p:cNvSpPr>
          <p:nvPr/>
        </p:nvSpPr>
        <p:spPr bwMode="auto">
          <a:xfrm>
            <a:off x="539552" y="1340768"/>
            <a:ext cx="7149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altLang="zh-CN" sz="2800" dirty="0" smtClean="0"/>
              <a:t>External Files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000162" y="1833211"/>
            <a:ext cx="7632848" cy="16619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latin typeface="+mj-lt"/>
                <a:ea typeface="+mn-ea"/>
              </a:defRPr>
            </a:lvl1pPr>
          </a:lstStyle>
          <a:p>
            <a:r>
              <a:rPr lang="en-US" altLang="zh-CN" dirty="0"/>
              <a:t>Values input from the external environment of the </a:t>
            </a:r>
            <a:r>
              <a:rPr lang="en-US" altLang="zh-CN" dirty="0" smtClean="0"/>
              <a:t>program</a:t>
            </a:r>
          </a:p>
          <a:p>
            <a:r>
              <a:rPr lang="en-US" altLang="zh-CN" dirty="0" smtClean="0"/>
              <a:t>Output </a:t>
            </a:r>
            <a:r>
              <a:rPr lang="en-US" altLang="zh-CN" dirty="0"/>
              <a:t>to the external environment 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39551" y="3501668"/>
            <a:ext cx="7149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altLang="zh-CN" sz="2800" dirty="0" smtClean="0"/>
              <a:t>File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00162" y="3965343"/>
            <a:ext cx="6840760" cy="16619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latin typeface="+mj-lt"/>
                <a:ea typeface="+mn-ea"/>
              </a:defRPr>
            </a:lvl1pPr>
          </a:lstStyle>
          <a:p>
            <a:r>
              <a:rPr lang="en-US" altLang="zh-CN" dirty="0" smtClean="0"/>
              <a:t>Name (string)</a:t>
            </a:r>
          </a:p>
          <a:p>
            <a:r>
              <a:rPr lang="en-US" altLang="zh-CN" dirty="0" smtClean="0"/>
              <a:t>Form (string that give system defined characteristics such as access </a:t>
            </a:r>
            <a:r>
              <a:rPr lang="en-US" altLang="zh-CN" dirty="0" err="1" smtClean="0"/>
              <a:t>rigthts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60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7" name="文本框 4"/>
          <p:cNvSpPr txBox="1">
            <a:spLocks noChangeArrowheads="1"/>
          </p:cNvSpPr>
          <p:nvPr/>
        </p:nvSpPr>
        <p:spPr bwMode="auto">
          <a:xfrm>
            <a:off x="436304" y="588250"/>
            <a:ext cx="743793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File</a:t>
            </a:r>
            <a:endParaRPr lang="zh-CN" altLang="en-US" dirty="0"/>
          </a:p>
        </p:txBody>
      </p:sp>
      <p:sp>
        <p:nvSpPr>
          <p:cNvPr id="131079" name="文本框 6"/>
          <p:cNvSpPr txBox="1">
            <a:spLocks noChangeArrowheads="1"/>
          </p:cNvSpPr>
          <p:nvPr/>
        </p:nvSpPr>
        <p:spPr bwMode="auto">
          <a:xfrm>
            <a:off x="436304" y="1412776"/>
            <a:ext cx="7149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altLang="zh-CN" sz="2800" dirty="0" err="1" smtClean="0"/>
              <a:t>File_type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868614" y="1951606"/>
            <a:ext cx="7926405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latin typeface="+mj-lt"/>
                <a:ea typeface="+mn-ea"/>
              </a:defRPr>
            </a:lvl1pPr>
          </a:lstStyle>
          <a:p>
            <a:r>
              <a:rPr lang="en-US" altLang="zh-CN" dirty="0" smtClean="0"/>
              <a:t>Associates an object through which the program can access the external file</a:t>
            </a:r>
          </a:p>
        </p:txBody>
      </p:sp>
      <p:sp>
        <p:nvSpPr>
          <p:cNvPr id="3" name="矩形 2"/>
          <p:cNvSpPr/>
          <p:nvPr/>
        </p:nvSpPr>
        <p:spPr>
          <a:xfrm>
            <a:off x="868614" y="3642601"/>
            <a:ext cx="828701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j-lt"/>
                <a:ea typeface="+mn-ea"/>
              </a:rPr>
              <a:t>For </a:t>
            </a:r>
            <a:r>
              <a:rPr lang="en-US" altLang="zh-CN" sz="2400" dirty="0" err="1" smtClean="0">
                <a:latin typeface="+mj-lt"/>
                <a:ea typeface="+mn-ea"/>
              </a:rPr>
              <a:t>Sequential_IO</a:t>
            </a:r>
            <a:r>
              <a:rPr lang="en-US" altLang="zh-CN" sz="2400" dirty="0" smtClean="0">
                <a:latin typeface="+mj-lt"/>
                <a:ea typeface="+mn-ea"/>
              </a:rPr>
              <a:t>, </a:t>
            </a:r>
            <a:r>
              <a:rPr lang="en-US" altLang="zh-CN" sz="2400" dirty="0" err="1" smtClean="0">
                <a:latin typeface="+mj-lt"/>
                <a:ea typeface="+mn-ea"/>
              </a:rPr>
              <a:t>Text_IO</a:t>
            </a:r>
            <a:r>
              <a:rPr lang="en-US" altLang="zh-CN" sz="2400" dirty="0" smtClean="0">
                <a:latin typeface="+mj-lt"/>
                <a:ea typeface="+mn-ea"/>
              </a:rPr>
              <a:t>,</a:t>
            </a:r>
            <a:r>
              <a:rPr lang="zh-CN" altLang="en-US" sz="2400" dirty="0" smtClean="0">
                <a:latin typeface="+mj-lt"/>
                <a:ea typeface="+mn-ea"/>
              </a:rPr>
              <a:t> </a:t>
            </a:r>
            <a:r>
              <a:rPr lang="en-US" altLang="zh-CN" sz="2400" dirty="0" smtClean="0">
                <a:latin typeface="+mj-lt"/>
                <a:ea typeface="+mn-ea"/>
              </a:rPr>
              <a:t>and </a:t>
            </a:r>
            <a:r>
              <a:rPr lang="en-US" altLang="zh-CN" sz="2400" dirty="0" err="1">
                <a:latin typeface="+mj-lt"/>
                <a:ea typeface="+mn-ea"/>
              </a:rPr>
              <a:t>Stream_IO</a:t>
            </a:r>
            <a:endParaRPr lang="en-US" altLang="zh-CN" sz="2400" dirty="0">
              <a:latin typeface="+mj-lt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19331" y="2599920"/>
            <a:ext cx="4016805" cy="40011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+mj-lt"/>
              </a:rPr>
              <a:t>My_File</a:t>
            </a:r>
            <a:r>
              <a:rPr lang="en-US" altLang="zh-CN" sz="2000" dirty="0">
                <a:latin typeface="+mj-lt"/>
              </a:rPr>
              <a:t> : </a:t>
            </a:r>
            <a:r>
              <a:rPr lang="en-US" altLang="zh-CN" sz="2000" dirty="0" err="1">
                <a:latin typeface="+mj-lt"/>
              </a:rPr>
              <a:t>Ada.Text_IO.File_Type</a:t>
            </a:r>
            <a:r>
              <a:rPr lang="en-US" altLang="zh-CN" sz="2000" dirty="0">
                <a:latin typeface="+mj-lt"/>
              </a:rPr>
              <a:t>; </a:t>
            </a:r>
          </a:p>
        </p:txBody>
      </p:sp>
      <p:sp>
        <p:nvSpPr>
          <p:cNvPr id="5" name="矩形 4"/>
          <p:cNvSpPr/>
          <p:nvPr/>
        </p:nvSpPr>
        <p:spPr>
          <a:xfrm>
            <a:off x="808200" y="4814988"/>
            <a:ext cx="584307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+mj-lt"/>
                <a:ea typeface="+mn-ea"/>
              </a:rPr>
              <a:t>For </a:t>
            </a:r>
            <a:r>
              <a:rPr lang="en-US" altLang="zh-CN" sz="2400" dirty="0" err="1" smtClean="0">
                <a:latin typeface="+mj-lt"/>
                <a:ea typeface="+mn-ea"/>
              </a:rPr>
              <a:t>Direct_IO</a:t>
            </a:r>
            <a:endParaRPr lang="en-US" altLang="zh-CN" sz="2400" dirty="0">
              <a:latin typeface="+mj-lt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32463" y="4296502"/>
            <a:ext cx="5971507" cy="400110"/>
          </a:xfrm>
          <a:prstGeom prst="rect">
            <a:avLst/>
          </a:prstGeom>
          <a:solidFill>
            <a:srgbClr val="99CCFF"/>
          </a:solidFill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type</a:t>
            </a:r>
            <a:r>
              <a:rPr lang="en-US" altLang="zh-CN" sz="2000" dirty="0">
                <a:latin typeface="+mj-lt"/>
              </a:rPr>
              <a:t> </a:t>
            </a:r>
            <a:r>
              <a:rPr lang="en-US" altLang="zh-CN" sz="2000" dirty="0" err="1">
                <a:latin typeface="+mj-lt"/>
              </a:rPr>
              <a:t>File_Mode</a:t>
            </a:r>
            <a:r>
              <a:rPr lang="en-US" altLang="zh-CN" sz="2000" dirty="0">
                <a:latin typeface="+mj-lt"/>
              </a:rPr>
              <a:t> </a:t>
            </a:r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is</a:t>
            </a:r>
            <a:r>
              <a:rPr lang="en-US" altLang="zh-CN" sz="2000" dirty="0">
                <a:latin typeface="+mj-lt"/>
              </a:rPr>
              <a:t> (</a:t>
            </a:r>
            <a:r>
              <a:rPr lang="en-US" altLang="zh-CN" sz="2000" dirty="0" err="1">
                <a:latin typeface="+mj-lt"/>
              </a:rPr>
              <a:t>In_File</a:t>
            </a:r>
            <a:r>
              <a:rPr lang="en-US" altLang="zh-CN" sz="2000" dirty="0">
                <a:latin typeface="+mj-lt"/>
              </a:rPr>
              <a:t>, </a:t>
            </a:r>
            <a:r>
              <a:rPr lang="en-US" altLang="zh-CN" sz="2000" dirty="0" err="1">
                <a:latin typeface="+mj-lt"/>
              </a:rPr>
              <a:t>Out_File,Append_File</a:t>
            </a:r>
            <a:r>
              <a:rPr lang="en-US" altLang="zh-CN" sz="2000" dirty="0">
                <a:latin typeface="+mj-lt"/>
              </a:rPr>
              <a:t>); </a:t>
            </a:r>
          </a:p>
        </p:txBody>
      </p:sp>
      <p:sp>
        <p:nvSpPr>
          <p:cNvPr id="10" name="矩形 9"/>
          <p:cNvSpPr/>
          <p:nvPr/>
        </p:nvSpPr>
        <p:spPr>
          <a:xfrm>
            <a:off x="1590358" y="5576797"/>
            <a:ext cx="5655715" cy="400110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type </a:t>
            </a:r>
            <a:r>
              <a:rPr lang="en-US" altLang="zh-CN" sz="2000" dirty="0" err="1">
                <a:latin typeface="+mj-lt"/>
              </a:rPr>
              <a:t>File_Mode</a:t>
            </a:r>
            <a:r>
              <a:rPr lang="en-US" altLang="zh-CN" sz="2000" dirty="0">
                <a:latin typeface="+mj-lt"/>
              </a:rPr>
              <a:t> </a:t>
            </a:r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is</a:t>
            </a:r>
            <a:r>
              <a:rPr lang="en-US" altLang="zh-CN" sz="2000" dirty="0">
                <a:latin typeface="+mj-lt"/>
              </a:rPr>
              <a:t> (</a:t>
            </a:r>
            <a:r>
              <a:rPr lang="en-US" altLang="zh-CN" sz="2000" dirty="0" err="1">
                <a:latin typeface="+mj-lt"/>
              </a:rPr>
              <a:t>In_File</a:t>
            </a:r>
            <a:r>
              <a:rPr lang="en-US" altLang="zh-CN" sz="2000" dirty="0">
                <a:latin typeface="+mj-lt"/>
              </a:rPr>
              <a:t>, </a:t>
            </a:r>
            <a:r>
              <a:rPr lang="en-US" altLang="zh-CN" sz="2000" dirty="0" err="1">
                <a:latin typeface="+mj-lt"/>
              </a:rPr>
              <a:t>Inout_File,Out_File</a:t>
            </a:r>
            <a:r>
              <a:rPr lang="en-US" altLang="zh-CN" sz="2000" dirty="0">
                <a:latin typeface="+mj-lt"/>
              </a:rPr>
              <a:t>); </a:t>
            </a:r>
          </a:p>
        </p:txBody>
      </p:sp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460340" y="3191777"/>
            <a:ext cx="7149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altLang="zh-CN" sz="2800" dirty="0" err="1" smtClean="0"/>
              <a:t>File_mode</a:t>
            </a:r>
            <a:endParaRPr lang="zh-CN" altLang="en-US" sz="28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621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7544" y="1268760"/>
            <a:ext cx="734966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altLang="zh-CN" sz="2000" b="1" dirty="0" smtClean="0">
                <a:solidFill>
                  <a:srgbClr val="3131CC"/>
                </a:solidFill>
                <a:latin typeface="+mj-lt"/>
              </a:rPr>
              <a:t>procedure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Create ( File : </a:t>
            </a:r>
            <a:r>
              <a:rPr lang="en-US" altLang="zh-CN" sz="2000" b="1" dirty="0">
                <a:solidFill>
                  <a:srgbClr val="3131CC"/>
                </a:solidFill>
                <a:latin typeface="+mj-lt"/>
              </a:rPr>
              <a:t>in out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File_Type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pPr>
              <a:buClr>
                <a:schemeClr val="accent6"/>
              </a:buClr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                               Mode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altLang="zh-CN" sz="2000" b="1" dirty="0">
                <a:solidFill>
                  <a:srgbClr val="3131CC"/>
                </a:solidFill>
                <a:latin typeface="+mj-lt"/>
              </a:rPr>
              <a:t>in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File_Mode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:=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Out_File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pPr>
              <a:buClr>
                <a:schemeClr val="accent6"/>
              </a:buClr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                               Name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altLang="zh-CN" sz="2000" b="1" dirty="0">
                <a:solidFill>
                  <a:srgbClr val="3131CC"/>
                </a:solidFill>
                <a:latin typeface="+mj-lt"/>
              </a:rPr>
              <a:t>in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String :=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"";</a:t>
            </a:r>
          </a:p>
          <a:p>
            <a:pPr>
              <a:buClr>
                <a:schemeClr val="accent6"/>
              </a:buClr>
            </a:pP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                                Form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altLang="zh-CN" sz="2000" b="1" dirty="0">
                <a:solidFill>
                  <a:srgbClr val="3131CC"/>
                </a:solidFill>
                <a:latin typeface="+mj-lt"/>
              </a:rPr>
              <a:t>in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String := ""); </a:t>
            </a:r>
            <a:endParaRPr lang="en-US" altLang="zh-CN" sz="2000" dirty="0" smtClean="0">
              <a:solidFill>
                <a:srgbClr val="000000"/>
              </a:solidFill>
              <a:latin typeface="+mj-lt"/>
            </a:endParaRPr>
          </a:p>
          <a:p>
            <a:pPr>
              <a:buClr>
                <a:schemeClr val="accent6"/>
              </a:buClr>
            </a:pPr>
            <a:endParaRPr lang="en-US" altLang="zh-CN" sz="2000" b="1" dirty="0">
              <a:solidFill>
                <a:srgbClr val="000000"/>
              </a:solidFill>
              <a:latin typeface="+mj-lt"/>
            </a:endParaRPr>
          </a:p>
          <a:p>
            <a:pPr>
              <a:buClr>
                <a:schemeClr val="accent6"/>
              </a:buClr>
            </a:pPr>
            <a:r>
              <a:rPr lang="en-US" altLang="zh-CN" sz="2000" b="1" dirty="0" smtClean="0">
                <a:solidFill>
                  <a:srgbClr val="3131CC"/>
                </a:solidFill>
                <a:latin typeface="+mj-lt"/>
              </a:rPr>
              <a:t>procedure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Open (File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: </a:t>
            </a:r>
            <a:r>
              <a:rPr lang="en-US" altLang="zh-CN" sz="2000" b="1" dirty="0">
                <a:solidFill>
                  <a:srgbClr val="3131CC"/>
                </a:solidFill>
                <a:latin typeface="+mj-lt"/>
              </a:rPr>
              <a:t>in out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File_Type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pPr>
              <a:buClr>
                <a:schemeClr val="accent6"/>
              </a:buClr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                             Mode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altLang="zh-CN" sz="2000" b="1" dirty="0">
                <a:solidFill>
                  <a:srgbClr val="3131CC"/>
                </a:solidFill>
                <a:latin typeface="+mj-lt"/>
              </a:rPr>
              <a:t>in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File_Mode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pPr>
              <a:buClr>
                <a:schemeClr val="accent6"/>
              </a:buClr>
            </a:pP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                              Name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altLang="zh-CN" sz="2000" b="1" dirty="0">
                <a:solidFill>
                  <a:srgbClr val="3131CC"/>
                </a:solidFill>
                <a:latin typeface="+mj-lt"/>
              </a:rPr>
              <a:t>in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String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;</a:t>
            </a:r>
          </a:p>
          <a:p>
            <a:pPr>
              <a:buClr>
                <a:schemeClr val="accent6"/>
              </a:buClr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                             Form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altLang="zh-CN" sz="2000" b="1" dirty="0">
                <a:solidFill>
                  <a:srgbClr val="3131CC"/>
                </a:solidFill>
                <a:latin typeface="+mj-lt"/>
              </a:rPr>
              <a:t>in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String := ""); </a:t>
            </a:r>
            <a:endParaRPr lang="en-US" altLang="zh-CN" sz="2000" dirty="0" smtClean="0">
              <a:solidFill>
                <a:srgbClr val="000000"/>
              </a:solidFill>
              <a:latin typeface="+mj-lt"/>
            </a:endParaRPr>
          </a:p>
          <a:p>
            <a:pPr>
              <a:buClr>
                <a:schemeClr val="accent6"/>
              </a:buClr>
            </a:pPr>
            <a:endParaRPr lang="en-US" altLang="zh-CN" sz="2000" b="1" dirty="0">
              <a:solidFill>
                <a:srgbClr val="000000"/>
              </a:solidFill>
              <a:latin typeface="+mj-lt"/>
            </a:endParaRPr>
          </a:p>
          <a:p>
            <a:pPr>
              <a:buClr>
                <a:schemeClr val="accent6"/>
              </a:buClr>
            </a:pPr>
            <a:r>
              <a:rPr lang="en-US" altLang="zh-CN" sz="2000" b="1" dirty="0" smtClean="0">
                <a:solidFill>
                  <a:srgbClr val="3131CC"/>
                </a:solidFill>
                <a:latin typeface="+mj-lt"/>
              </a:rPr>
              <a:t>procedure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Close (File : </a:t>
            </a:r>
            <a:r>
              <a:rPr lang="en-US" altLang="zh-CN" sz="2000" b="1" dirty="0">
                <a:solidFill>
                  <a:srgbClr val="3131CC"/>
                </a:solidFill>
                <a:latin typeface="+mj-lt"/>
              </a:rPr>
              <a:t>in out </a:t>
            </a:r>
            <a:r>
              <a:rPr lang="en-US" altLang="zh-CN" sz="2000" dirty="0" err="1" smtClean="0">
                <a:solidFill>
                  <a:srgbClr val="000000"/>
                </a:solidFill>
                <a:latin typeface="+mj-lt"/>
              </a:rPr>
              <a:t>File_Type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);</a:t>
            </a:r>
          </a:p>
          <a:p>
            <a:pPr>
              <a:buClr>
                <a:schemeClr val="accent6"/>
              </a:buClr>
            </a:pPr>
            <a:endParaRPr lang="en-US" altLang="zh-CN" sz="2000" dirty="0" smtClean="0">
              <a:solidFill>
                <a:srgbClr val="000000"/>
              </a:solidFill>
              <a:latin typeface="+mj-lt"/>
            </a:endParaRPr>
          </a:p>
          <a:p>
            <a:pPr>
              <a:buClr>
                <a:schemeClr val="accent6"/>
              </a:buClr>
            </a:pPr>
            <a:r>
              <a:rPr lang="en-US" altLang="zh-CN" sz="2000" b="1" dirty="0" smtClean="0">
                <a:solidFill>
                  <a:srgbClr val="3131CC"/>
                </a:solidFill>
                <a:latin typeface="+mj-lt"/>
              </a:rPr>
              <a:t>procedure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Delete (File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: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b="1" dirty="0">
                <a:solidFill>
                  <a:srgbClr val="3131CC"/>
                </a:solidFill>
                <a:latin typeface="+mj-lt"/>
              </a:rPr>
              <a:t>in out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File_Type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);</a:t>
            </a:r>
          </a:p>
          <a:p>
            <a:pPr>
              <a:buClr>
                <a:schemeClr val="accent6"/>
              </a:buClr>
            </a:pPr>
            <a:endParaRPr lang="en-US" altLang="zh-CN" sz="2000" dirty="0" smtClean="0">
              <a:solidFill>
                <a:srgbClr val="000000"/>
              </a:solidFill>
              <a:latin typeface="+mj-lt"/>
            </a:endParaRPr>
          </a:p>
          <a:p>
            <a:pPr>
              <a:buClr>
                <a:schemeClr val="accent6"/>
              </a:buClr>
            </a:pPr>
            <a:r>
              <a:rPr lang="en-US" altLang="zh-CN" sz="2000" b="1" dirty="0" smtClean="0">
                <a:solidFill>
                  <a:srgbClr val="3131CC"/>
                </a:solidFill>
                <a:latin typeface="+mj-lt"/>
              </a:rPr>
              <a:t>procedure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Reset (File : </a:t>
            </a:r>
            <a:r>
              <a:rPr lang="en-US" altLang="zh-CN" sz="2000" b="1" dirty="0">
                <a:solidFill>
                  <a:srgbClr val="3131CC"/>
                </a:solidFill>
                <a:latin typeface="+mj-lt"/>
              </a:rPr>
              <a:t>in out </a:t>
            </a:r>
            <a:r>
              <a:rPr lang="en-US" altLang="zh-CN" sz="2000" dirty="0" err="1" smtClean="0">
                <a:solidFill>
                  <a:srgbClr val="000000"/>
                </a:solidFill>
                <a:latin typeface="+mj-lt"/>
              </a:rPr>
              <a:t>File_Type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); 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67544" y="616534"/>
            <a:ext cx="743793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3368"/>
              </a:lnSpc>
              <a:defRPr sz="3600" b="1">
                <a:solidFill>
                  <a:srgbClr val="FF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File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4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文本框 4"/>
          <p:cNvSpPr txBox="1">
            <a:spLocks noChangeArrowheads="1"/>
          </p:cNvSpPr>
          <p:nvPr/>
        </p:nvSpPr>
        <p:spPr bwMode="auto">
          <a:xfrm>
            <a:off x="579038" y="1368373"/>
            <a:ext cx="5459828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Common  Programming  Errors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223" name="文本框 6"/>
          <p:cNvSpPr txBox="1">
            <a:spLocks noChangeArrowheads="1"/>
          </p:cNvSpPr>
          <p:nvPr/>
        </p:nvSpPr>
        <p:spPr bwMode="auto">
          <a:xfrm>
            <a:off x="1187624" y="1844824"/>
            <a:ext cx="3908121" cy="125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Compilation errors</a:t>
            </a:r>
          </a:p>
          <a:p>
            <a:pPr marL="342900" indent="-342900" eaLnBrk="1" hangingPunct="1">
              <a:lnSpc>
                <a:spcPts val="85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marL="342900" indent="-342900" eaLnBrk="1" hangingPunct="1">
              <a:lnSpc>
                <a:spcPts val="2801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Run-time errors</a:t>
            </a:r>
          </a:p>
          <a:p>
            <a:pPr marL="342900" indent="-342900" eaLnBrk="1" hangingPunct="1">
              <a:lnSpc>
                <a:spcPts val="85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marL="342900" indent="-342900" eaLnBrk="1" hangingPunct="1">
              <a:lnSpc>
                <a:spcPts val="2801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Logic or algorithmic errors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79038" y="620688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76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560" y="4048998"/>
            <a:ext cx="184731" cy="369332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7190"/>
            <a:ext cx="7200800" cy="5632311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zh-CN" b="1" dirty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with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Ada.</a:t>
            </a:r>
            <a:r>
              <a:rPr lang="zh-CN" altLang="zh-CN" b="1" dirty="0">
                <a:solidFill>
                  <a:srgbClr val="993399"/>
                </a:solidFill>
                <a:latin typeface="+mj-lt"/>
                <a:cs typeface="Courier New" panose="02070309020205020404" pitchFamily="49" charset="0"/>
              </a:rPr>
              <a:t>Text_IO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 </a:t>
            </a:r>
            <a:r>
              <a:rPr lang="zh-CN" altLang="zh-CN" b="1" dirty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use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Ada.</a:t>
            </a:r>
            <a:r>
              <a:rPr lang="zh-CN" altLang="zh-CN" b="1" dirty="0">
                <a:solidFill>
                  <a:srgbClr val="993399"/>
                </a:solidFill>
                <a:latin typeface="+mj-lt"/>
                <a:cs typeface="Courier New" panose="02070309020205020404" pitchFamily="49" charset="0"/>
              </a:rPr>
              <a:t>Text_IO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procedure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Read_And_Write_File_Line_By_Line </a:t>
            </a: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Input, Output : File_Type;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begin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Open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File =&gt; Input,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  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Mode 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=&gt; In_File,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   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Name 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=&gt; </a:t>
            </a:r>
            <a:r>
              <a:rPr lang="zh-CN" altLang="zh-CN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"input.txt"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Create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File =&gt; Output,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    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Mode 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=&gt; Out_File,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    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Name 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=&gt; </a:t>
            </a:r>
            <a:r>
              <a:rPr lang="zh-CN" altLang="zh-CN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"output.txt"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loop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</a:t>
            </a:r>
            <a:r>
              <a:rPr lang="zh-CN" altLang="zh-CN" b="1" dirty="0" smtClean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declare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Line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 : String := Get_Line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Input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</a:t>
            </a:r>
            <a:r>
              <a:rPr lang="zh-CN" altLang="zh-CN" b="1" dirty="0" smtClean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begin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     </a:t>
            </a:r>
            <a:r>
              <a:rPr lang="zh-CN" altLang="zh-CN" i="1" dirty="0" smtClean="0">
                <a:solidFill>
                  <a:srgbClr val="666666"/>
                </a:solidFill>
                <a:latin typeface="+mj-lt"/>
                <a:cs typeface="Courier New" panose="02070309020205020404" pitchFamily="49" charset="0"/>
              </a:rPr>
              <a:t>-- </a:t>
            </a:r>
            <a:r>
              <a:rPr lang="zh-CN" altLang="zh-CN" i="1" dirty="0">
                <a:solidFill>
                  <a:srgbClr val="666666"/>
                </a:solidFill>
                <a:latin typeface="+mj-lt"/>
                <a:cs typeface="Courier New" panose="02070309020205020404" pitchFamily="49" charset="0"/>
              </a:rPr>
              <a:t>You can process the contents of Line here.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Put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_Line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Output, Line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</a:t>
            </a:r>
            <a:r>
              <a:rPr lang="zh-CN" altLang="zh-CN" b="1" dirty="0" smtClean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end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end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loop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Input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Output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endParaRPr lang="zh-CN" altLang="zh-CN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7984" y="1052736"/>
            <a:ext cx="4572000" cy="2585323"/>
          </a:xfrm>
          <a:prstGeom prst="rect">
            <a:avLst/>
          </a:prstGeom>
          <a:solidFill>
            <a:srgbClr val="FFCCFF"/>
          </a:solidFill>
        </p:spPr>
        <p:txBody>
          <a:bodyPr>
            <a:spAutoFit/>
          </a:bodyPr>
          <a:lstStyle/>
          <a:p>
            <a:pPr lvl="0"/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exception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</a:t>
            </a:r>
            <a:r>
              <a:rPr lang="zh-CN" altLang="zh-CN" b="1" dirty="0">
                <a:solidFill>
                  <a:srgbClr val="3333CC"/>
                </a:solidFill>
                <a:cs typeface="Courier New" panose="02070309020205020404" pitchFamily="49" charset="0"/>
              </a:rPr>
              <a:t>when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End_Error =&gt;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Is_Open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Input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then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      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Input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end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Is_Open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Output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then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      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Output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end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end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Read_And_Write_File_Line_By_Line;</a:t>
            </a:r>
            <a:r>
              <a:rPr lang="zh-CN" altLang="zh-CN" dirty="0"/>
              <a:t>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180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3930" y="-29716"/>
            <a:ext cx="8280920" cy="4524315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zh-CN" b="1" dirty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with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Ada.</a:t>
            </a:r>
            <a:r>
              <a:rPr lang="zh-CN" altLang="zh-CN" b="1" dirty="0">
                <a:solidFill>
                  <a:srgbClr val="993399"/>
                </a:solidFill>
                <a:latin typeface="+mj-lt"/>
                <a:cs typeface="Courier New" panose="02070309020205020404" pitchFamily="49" charset="0"/>
              </a:rPr>
              <a:t>Sequential_IO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procedure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Read_And_Write_File_Character_By_Character </a:t>
            </a: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b="1" dirty="0" smtClean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package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Char_IO </a:t>
            </a: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new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Ada.</a:t>
            </a:r>
            <a:r>
              <a:rPr lang="zh-CN" altLang="zh-CN" b="1" dirty="0">
                <a:solidFill>
                  <a:srgbClr val="993399"/>
                </a:solidFill>
                <a:latin typeface="+mj-lt"/>
                <a:cs typeface="Courier New" panose="02070309020205020404" pitchFamily="49" charset="0"/>
              </a:rPr>
              <a:t>Sequential_IO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Character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b="1" dirty="0" smtClean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use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Char_IO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Input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, Output : File_Type;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Buffer 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 : Character;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begin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Open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File =&gt; Input, Mode =&gt; In_File, Name =&gt; </a:t>
            </a:r>
            <a:r>
              <a:rPr lang="zh-CN" altLang="zh-CN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"input.txt"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Create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File =&gt; Output, Mode =&gt; Out_File, Name =&gt; </a:t>
            </a:r>
            <a:r>
              <a:rPr lang="zh-CN" altLang="zh-CN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"output.txt"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b="1" dirty="0" smtClean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loop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Read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File =&gt; Input, Item =&gt; Buffer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Write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File =&gt; Output, Item =&gt; Buffer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b="1" dirty="0" smtClean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end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loop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Input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Output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endParaRPr lang="zh-CN" altLang="zh-CN" dirty="0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99992" y="2924938"/>
            <a:ext cx="4572000" cy="3139321"/>
          </a:xfrm>
          <a:prstGeom prst="rect">
            <a:avLst/>
          </a:prstGeom>
          <a:solidFill>
            <a:srgbClr val="FFCCFF"/>
          </a:solidFill>
        </p:spPr>
        <p:txBody>
          <a:bodyPr>
            <a:spAutoFit/>
          </a:bodyPr>
          <a:lstStyle/>
          <a:p>
            <a:pPr lvl="0"/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exception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</a:t>
            </a:r>
            <a:r>
              <a:rPr lang="zh-CN" altLang="zh-CN" b="1" dirty="0">
                <a:solidFill>
                  <a:srgbClr val="3333CC"/>
                </a:solidFill>
                <a:cs typeface="Courier New" panose="02070309020205020404" pitchFamily="49" charset="0"/>
              </a:rPr>
              <a:t>when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End_Error =&gt;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Is_Open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Input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then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     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Input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end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Is_Open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Output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then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      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Output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end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end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Read_And_Write_File_Character_By_Character;</a:t>
            </a:r>
            <a:r>
              <a:rPr lang="zh-CN" altLang="zh-CN" dirty="0"/>
              <a:t>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437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7884368" cy="6740307"/>
          </a:xfrm>
          <a:prstGeom prst="rect">
            <a:avLst/>
          </a:prstGeom>
          <a:solidFill>
            <a:srgbClr val="CCECFF"/>
          </a:solidFill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with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Ada.</a:t>
            </a:r>
            <a:r>
              <a:rPr lang="zh-CN" altLang="zh-CN" b="1" dirty="0">
                <a:solidFill>
                  <a:srgbClr val="993399"/>
                </a:solidFill>
                <a:latin typeface="+mj-lt"/>
                <a:cs typeface="Courier New" panose="02070309020205020404" pitchFamily="49" charset="0"/>
              </a:rPr>
              <a:t>Text_IO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 </a:t>
            </a:r>
            <a:r>
              <a:rPr lang="zh-CN" altLang="zh-CN" b="1" dirty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use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Ada.</a:t>
            </a:r>
            <a:r>
              <a:rPr lang="zh-CN" altLang="zh-CN" b="1" dirty="0">
                <a:solidFill>
                  <a:srgbClr val="993399"/>
                </a:solidFill>
                <a:latin typeface="+mj-lt"/>
                <a:cs typeface="Courier New" panose="02070309020205020404" pitchFamily="49" charset="0"/>
              </a:rPr>
              <a:t>Text_IO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 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with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Ada.</a:t>
            </a:r>
            <a:r>
              <a:rPr lang="zh-CN" altLang="zh-CN" b="1" dirty="0">
                <a:solidFill>
                  <a:srgbClr val="993399"/>
                </a:solidFill>
                <a:latin typeface="+mj-lt"/>
                <a:cs typeface="Courier New" panose="02070309020205020404" pitchFamily="49" charset="0"/>
              </a:rPr>
              <a:t>Text_IO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.</a:t>
            </a:r>
            <a:r>
              <a:rPr lang="zh-CN" altLang="zh-CN" b="1" dirty="0">
                <a:solidFill>
                  <a:srgbClr val="993399"/>
                </a:solidFill>
                <a:latin typeface="+mj-lt"/>
                <a:cs typeface="Courier New" panose="02070309020205020404" pitchFamily="49" charset="0"/>
              </a:rPr>
              <a:t>Text_Streams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 </a:t>
            </a:r>
            <a:r>
              <a:rPr lang="zh-CN" altLang="zh-CN" b="1" dirty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use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Ada.</a:t>
            </a:r>
            <a:r>
              <a:rPr lang="zh-CN" altLang="zh-CN" b="1" dirty="0">
                <a:solidFill>
                  <a:srgbClr val="993399"/>
                </a:solidFill>
                <a:latin typeface="+mj-lt"/>
                <a:cs typeface="Courier New" panose="02070309020205020404" pitchFamily="49" charset="0"/>
              </a:rPr>
              <a:t>Text_IO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.</a:t>
            </a:r>
            <a:r>
              <a:rPr lang="zh-CN" altLang="zh-CN" b="1" dirty="0">
                <a:solidFill>
                  <a:srgbClr val="993399"/>
                </a:solidFill>
                <a:latin typeface="+mj-lt"/>
                <a:cs typeface="Courier New" panose="02070309020205020404" pitchFamily="49" charset="0"/>
              </a:rPr>
              <a:t>Text_Streams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 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3333CC"/>
                </a:solidFill>
                <a:latin typeface="+mj-lt"/>
                <a:cs typeface="Courier New" panose="02070309020205020404" pitchFamily="49" charset="0"/>
              </a:rPr>
              <a:t>procedure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Using_Text_Streams </a:t>
            </a: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Input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, Output : File_Type;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Buffer 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 : Character;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begin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Open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File =&gt; Input, Mode =&gt; In_File, Name =&gt; </a:t>
            </a:r>
            <a:r>
              <a:rPr lang="zh-CN" altLang="zh-CN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"input.txt"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Create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File =&gt; Output, Mode =&gt; Out_File, Name =&gt; </a:t>
            </a:r>
            <a:r>
              <a:rPr lang="zh-CN" altLang="zh-CN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"output.txt"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</a:t>
            </a:r>
            <a:r>
              <a:rPr lang="zh-CN" altLang="zh-CN" b="1" dirty="0" smtClean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loop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Buffer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 := Character'Input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Stream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Input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Character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'Write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Stream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Output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, Buffer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lang="zh-CN" altLang="zh-CN" b="1" dirty="0" smtClean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end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latin typeface="+mj-lt"/>
                <a:cs typeface="Courier New" panose="02070309020205020404" pitchFamily="49" charset="0"/>
              </a:rPr>
              <a:t>loop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Input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</a:br>
            <a:r>
              <a:rPr lang="en-US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Output</a:t>
            </a:r>
            <a:r>
              <a:rPr lang="zh-CN" altLang="zh-CN" b="1" dirty="0">
                <a:solidFill>
                  <a:srgbClr val="009900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lang="zh-CN" altLang="zh-CN" dirty="0" smtClean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;</a:t>
            </a:r>
            <a:endParaRPr lang="en-US" altLang="zh-CN" dirty="0" smtClean="0">
              <a:solidFill>
                <a:srgbClr val="0000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exception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</a:t>
            </a:r>
            <a:r>
              <a:rPr lang="zh-CN" altLang="zh-CN" b="1" dirty="0">
                <a:solidFill>
                  <a:srgbClr val="3333CC"/>
                </a:solidFill>
                <a:cs typeface="Courier New" panose="02070309020205020404" pitchFamily="49" charset="0"/>
              </a:rPr>
              <a:t>when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End_Error =&gt;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Is_Open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Input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then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Input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end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endParaRPr lang="en-US" altLang="zh-CN" dirty="0">
              <a:solidFill>
                <a:srgbClr val="000000"/>
              </a:solidFill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cs typeface="Courier New" panose="02070309020205020404" pitchFamily="49" charset="0"/>
              </a:rPr>
              <a:t>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Is_Open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Output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then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/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   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Close 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Output</a:t>
            </a:r>
            <a:r>
              <a:rPr lang="zh-CN" altLang="zh-CN" b="1" dirty="0">
                <a:solidFill>
                  <a:srgbClr val="009900"/>
                </a:solidFill>
                <a:cs typeface="Courier New" panose="02070309020205020404" pitchFamily="49" charset="0"/>
              </a:rPr>
              <a:t>)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  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end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if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;</a:t>
            </a:r>
            <a:b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</a:br>
            <a:r>
              <a:rPr lang="zh-CN" altLang="zh-CN" b="1" dirty="0">
                <a:solidFill>
                  <a:srgbClr val="0000FF"/>
                </a:solidFill>
                <a:cs typeface="Courier New" panose="02070309020205020404" pitchFamily="49" charset="0"/>
              </a:rPr>
              <a:t>end</a:t>
            </a:r>
            <a:r>
              <a:rPr lang="zh-CN" altLang="zh-CN" dirty="0">
                <a:solidFill>
                  <a:srgbClr val="000000"/>
                </a:solidFill>
                <a:cs typeface="Courier New" panose="02070309020205020404" pitchFamily="49" charset="0"/>
              </a:rPr>
              <a:t> Using_Text_Streams;</a:t>
            </a:r>
            <a:r>
              <a:rPr lang="zh-CN" altLang="zh-CN" dirty="0"/>
              <a:t> 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192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670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340768"/>
            <a:ext cx="7704137" cy="4464769"/>
          </a:xfrm>
        </p:spPr>
        <p:txBody>
          <a:bodyPr/>
          <a:lstStyle/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Overview of Ada Language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dirty="0" err="1" smtClean="0">
                <a:solidFill>
                  <a:schemeClr val="accent2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Syntax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Data Types 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Types of Statements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Subprograms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Package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Input and Output</a:t>
            </a:r>
          </a:p>
          <a:p>
            <a:pPr>
              <a:lnSpc>
                <a:spcPct val="150000"/>
              </a:lnSpc>
              <a:defRPr/>
            </a:pP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453032-B686-4B08-931E-584A22786588}" type="slidenum">
              <a:rPr lang="en-US" altLang="zh-CN" smtClean="0"/>
              <a:pPr>
                <a:defRPr/>
              </a:pPr>
              <a:t>193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165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736" y="1988840"/>
            <a:ext cx="5544616" cy="3275134"/>
          </a:xfrm>
          <a:effectLst>
            <a:outerShdw dist="53882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altLang="zh-CN" sz="6600" b="1" i="1" dirty="0">
                <a:solidFill>
                  <a:srgbClr val="FF0000"/>
                </a:solidFill>
              </a:rPr>
              <a:t>Thank you</a:t>
            </a:r>
            <a:r>
              <a:rPr lang="en-US" altLang="zh-CN" sz="6600" b="1" i="1" dirty="0" smtClean="0">
                <a:solidFill>
                  <a:srgbClr val="FF0000"/>
                </a:solidFill>
              </a:rPr>
              <a:t>!</a:t>
            </a:r>
            <a:endParaRPr lang="en-US" altLang="zh-CN" sz="6600" b="1" i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453032-B686-4B08-931E-584A22786588}" type="slidenum">
              <a:rPr lang="en-US" altLang="zh-CN" smtClean="0"/>
              <a:pPr>
                <a:defRPr/>
              </a:pPr>
              <a:t>194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1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332" y="175384"/>
            <a:ext cx="106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818110"/>
              </p:ext>
            </p:extLst>
          </p:nvPr>
        </p:nvGraphicFramePr>
        <p:xfrm>
          <a:off x="5307227" y="168515"/>
          <a:ext cx="863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2" name="Photo Editor Photo" r:id="rId5" imgW="19476190" imgH="15028571" progId="MSPhotoEd.3">
                  <p:embed/>
                </p:oleObj>
              </mc:Choice>
              <mc:Fallback>
                <p:oleObj name="Photo Editor Photo" r:id="rId5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227" y="168515"/>
                        <a:ext cx="8636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7" descr="LOGO_GEA_blan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2506"/>
            <a:ext cx="16002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8" descr="logoCAU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2506"/>
            <a:ext cx="22669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Logo ISAE ENSM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015" y="175384"/>
            <a:ext cx="9731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20339" y="2420888"/>
            <a:ext cx="8606843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60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</a:rPr>
              <a:t>Module 10   </a:t>
            </a:r>
          </a:p>
          <a:p>
            <a:pPr algn="ctr">
              <a:defRPr/>
            </a:pPr>
            <a:r>
              <a:rPr lang="en-US" altLang="zh-CN" sz="4800" b="1" i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6350" stA="55000" endA="50" endPos="85000" dir="5400000" sy="-100000" algn="bl" rotWithShape="0"/>
                </a:effectLst>
              </a:rPr>
              <a:t>Ada</a:t>
            </a:r>
            <a:r>
              <a:rPr lang="en-US" altLang="zh-CN" sz="48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6350" stA="55000" endA="50" endPos="85000" dir="5400000" sy="-100000" algn="bl" rotWithShape="0"/>
                </a:effectLst>
              </a:rPr>
              <a:t> Programming</a:t>
            </a:r>
            <a:r>
              <a:rPr lang="zh-CN" altLang="en-US" sz="48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6350" stA="55000" endA="50" endPos="85000" dir="5400000" sy="-100000" algn="bl" rotWithShape="0"/>
                </a:effectLst>
              </a:rPr>
              <a:t> </a:t>
            </a:r>
            <a:r>
              <a:rPr lang="en-US" altLang="zh-CN" sz="48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6350" stA="55000" endA="50" endPos="85000" dir="5400000" sy="-100000" algn="bl" rotWithShape="0"/>
                </a:effectLst>
              </a:rPr>
              <a:t>Language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453032-B686-4B08-931E-584A2278658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35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文本框 4"/>
          <p:cNvSpPr txBox="1">
            <a:spLocks noChangeArrowheads="1"/>
          </p:cNvSpPr>
          <p:nvPr/>
        </p:nvSpPr>
        <p:spPr bwMode="auto">
          <a:xfrm>
            <a:off x="611560" y="1412776"/>
            <a:ext cx="3541034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Compilation  Errors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247" name="文本框 6"/>
          <p:cNvSpPr txBox="1">
            <a:spLocks noChangeArrowheads="1"/>
          </p:cNvSpPr>
          <p:nvPr/>
        </p:nvSpPr>
        <p:spPr bwMode="auto">
          <a:xfrm>
            <a:off x="1184682" y="1958731"/>
            <a:ext cx="24173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566" dirty="0">
                <a:solidFill>
                  <a:srgbClr val="000000"/>
                </a:solidFill>
                <a:latin typeface="+mj-lt"/>
              </a:rPr>
              <a:t>Syntax errors</a:t>
            </a:r>
            <a:endParaRPr lang="zh-CN" altLang="en-US" sz="2566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87414" y="2499877"/>
            <a:ext cx="4385471" cy="8592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Fatal error that has to be fixed before code can be</a:t>
            </a:r>
          </a:p>
          <a:p>
            <a:pPr eaLnBrk="1" fontAlgn="auto" hangingPunct="1">
              <a:lnSpc>
                <a:spcPts val="269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     compiled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251" name="文本框 10"/>
          <p:cNvSpPr txBox="1">
            <a:spLocks noChangeArrowheads="1"/>
          </p:cNvSpPr>
          <p:nvPr/>
        </p:nvSpPr>
        <p:spPr bwMode="auto">
          <a:xfrm>
            <a:off x="990670" y="3535988"/>
            <a:ext cx="26353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Semantic errors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72188" y="4077134"/>
            <a:ext cx="3868649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Inconsistency in the use of values, variables,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    packages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, …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03653" y="491579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cxnSp>
        <p:nvCxnSpPr>
          <p:cNvPr id="3" name="直接箭头连接符 2"/>
          <p:cNvCxnSpPr/>
          <p:nvPr/>
        </p:nvCxnSpPr>
        <p:spPr>
          <a:xfrm>
            <a:off x="5340837" y="2646843"/>
            <a:ext cx="1188000" cy="792000"/>
          </a:xfrm>
          <a:prstGeom prst="straightConnector1">
            <a:avLst/>
          </a:prstGeom>
          <a:ln w="53975" cmpd="sng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5178885" y="3689876"/>
            <a:ext cx="1349952" cy="550725"/>
          </a:xfrm>
          <a:prstGeom prst="straightConnector1">
            <a:avLst/>
          </a:prstGeom>
          <a:ln w="53975" cmpd="sng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528837" y="3359087"/>
            <a:ext cx="2412400" cy="518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Propagation errors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6823749" y="3877947"/>
            <a:ext cx="432048" cy="601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772885" y="4590191"/>
            <a:ext cx="2871352" cy="11529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6"/>
                </a:solidFill>
              </a:rPr>
              <a:t>Correct the first </a:t>
            </a:r>
            <a:r>
              <a:rPr lang="en-US" altLang="zh-CN" sz="2000" b="1" dirty="0">
                <a:solidFill>
                  <a:srgbClr val="FF0000"/>
                </a:solidFill>
              </a:rPr>
              <a:t>one</a:t>
            </a:r>
            <a:r>
              <a:rPr lang="en-US" altLang="zh-CN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dirty="0">
                <a:solidFill>
                  <a:schemeClr val="accent6"/>
                </a:solidFill>
              </a:rPr>
              <a:t>or </a:t>
            </a:r>
            <a:r>
              <a:rPr lang="en-US" altLang="zh-CN" sz="2000" b="1" dirty="0">
                <a:solidFill>
                  <a:srgbClr val="FF0000"/>
                </a:solidFill>
              </a:rPr>
              <a:t>two</a:t>
            </a:r>
            <a:r>
              <a:rPr lang="en-US" altLang="zh-CN" sz="2000" b="1" dirty="0">
                <a:solidFill>
                  <a:schemeClr val="accent6"/>
                </a:solidFill>
              </a:rPr>
              <a:t> </a:t>
            </a:r>
            <a:r>
              <a:rPr lang="en-US" altLang="zh-CN" sz="2000" dirty="0">
                <a:solidFill>
                  <a:schemeClr val="accent6"/>
                </a:solidFill>
              </a:rPr>
              <a:t>errors in program, then </a:t>
            </a:r>
            <a:r>
              <a:rPr lang="en-US" altLang="zh-CN" sz="2000" b="1" dirty="0">
                <a:solidFill>
                  <a:srgbClr val="FF0000"/>
                </a:solidFill>
              </a:rPr>
              <a:t>recompile 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36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文本框 4"/>
          <p:cNvSpPr txBox="1">
            <a:spLocks noChangeArrowheads="1"/>
          </p:cNvSpPr>
          <p:nvPr/>
        </p:nvSpPr>
        <p:spPr bwMode="auto">
          <a:xfrm>
            <a:off x="611560" y="1412776"/>
            <a:ext cx="3100208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Run-time  Errors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271" name="文本框 6"/>
          <p:cNvSpPr txBox="1">
            <a:spLocks noChangeArrowheads="1"/>
          </p:cNvSpPr>
          <p:nvPr/>
        </p:nvSpPr>
        <p:spPr bwMode="auto">
          <a:xfrm>
            <a:off x="971600" y="1872834"/>
            <a:ext cx="7736955" cy="142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Detected during execution of a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program called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exception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in Ada</a:t>
            </a:r>
          </a:p>
          <a:p>
            <a:pPr marL="457200" indent="-457200" eaLnBrk="1" hangingPunct="1">
              <a:lnSpc>
                <a:spcPts val="85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marL="457200" indent="-457200" eaLnBrk="1" hangingPunct="1">
              <a:lnSpc>
                <a:spcPts val="2737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In Ada we have a way of predicting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the occurrence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of exceptions and prevent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the computer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from halting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5948" y="3512805"/>
            <a:ext cx="2951129" cy="2623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Exception handling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1560" y="548680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69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文本框 6"/>
          <p:cNvSpPr txBox="1">
            <a:spLocks noChangeArrowheads="1"/>
          </p:cNvSpPr>
          <p:nvPr/>
        </p:nvSpPr>
        <p:spPr bwMode="auto">
          <a:xfrm>
            <a:off x="467544" y="1463843"/>
            <a:ext cx="4298677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Logic / Algorithm  Errors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2297" name="文本框 8"/>
          <p:cNvSpPr txBox="1">
            <a:spLocks noChangeArrowheads="1"/>
          </p:cNvSpPr>
          <p:nvPr/>
        </p:nvSpPr>
        <p:spPr bwMode="auto">
          <a:xfrm>
            <a:off x="841785" y="1948143"/>
            <a:ext cx="6682543" cy="120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11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11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11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11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11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1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1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1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143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Developing an incorrect algorithm for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solving a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problem</a:t>
            </a:r>
          </a:p>
          <a:p>
            <a:pPr marL="342900" indent="-342900" eaLnBrk="1" hangingPunct="1">
              <a:lnSpc>
                <a:spcPts val="85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marL="342900" indent="-3429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Incorrect translation of a correct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algorithm</a:t>
            </a:r>
            <a:endParaRPr lang="en-US" altLang="zh-CN" sz="2566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566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67544" y="548680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2" name="矩形 1"/>
          <p:cNvSpPr/>
          <p:nvPr/>
        </p:nvSpPr>
        <p:spPr>
          <a:xfrm>
            <a:off x="1263452" y="3789040"/>
            <a:ext cx="6908948" cy="1200329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The computer does only what you tell it to </a:t>
            </a:r>
            <a:r>
              <a:rPr lang="en-US" altLang="zh-CN" sz="2400" dirty="0" err="1" smtClean="0">
                <a:solidFill>
                  <a:srgbClr val="000000"/>
                </a:solidFill>
                <a:latin typeface="+mj-lt"/>
              </a:rPr>
              <a:t>do,not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what you meant to tell it to do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…(GIGO) </a:t>
            </a:r>
            <a:endParaRPr lang="zh-CN" altLang="en-US" sz="24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519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9647" y="1412776"/>
            <a:ext cx="8064896" cy="3125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Comments, headers, 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and programming  </a:t>
            </a: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style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3319" name="文本框 6"/>
          <p:cNvSpPr txBox="1">
            <a:spLocks noChangeArrowheads="1"/>
          </p:cNvSpPr>
          <p:nvPr/>
        </p:nvSpPr>
        <p:spPr bwMode="auto">
          <a:xfrm>
            <a:off x="1227719" y="1962147"/>
            <a:ext cx="5235408" cy="221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22352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2352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2352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2352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2352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2352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2352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2352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2352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Good programming style: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31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Communication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303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Good style leads to programs that are: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9947" y="3812055"/>
            <a:ext cx="153888" cy="1667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31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47">
                <a:solidFill>
                  <a:srgbClr val="3B812F"/>
                </a:solidFill>
                <a:latin typeface="Wingdings" panose="05000000000000000000" pitchFamily="2" charset="2"/>
                <a:ea typeface="+mn-ea"/>
              </a:rPr>
              <a:t>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49558" y="4416975"/>
            <a:ext cx="6210867" cy="60272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Understandable, readable, reusable, efficient,</a:t>
            </a:r>
          </a:p>
          <a:p>
            <a:pPr eaLnBrk="1" fontAlgn="auto" hangingPunct="1">
              <a:lnSpc>
                <a:spcPts val="269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easy to develop and debug</a:t>
            </a:r>
            <a:endParaRPr lang="zh-CN" altLang="en-US" sz="2400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532355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76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文本框 6"/>
          <p:cNvSpPr txBox="1">
            <a:spLocks noChangeArrowheads="1"/>
          </p:cNvSpPr>
          <p:nvPr/>
        </p:nvSpPr>
        <p:spPr bwMode="auto">
          <a:xfrm>
            <a:off x="899592" y="1982076"/>
            <a:ext cx="6764672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1689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Comments start with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</a:rPr>
              <a:t>“--”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and are ignored by the compiler</a:t>
            </a:r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344" name="文本框 7"/>
          <p:cNvSpPr txBox="1">
            <a:spLocks noChangeArrowheads="1"/>
          </p:cNvSpPr>
          <p:nvPr/>
        </p:nvSpPr>
        <p:spPr bwMode="auto">
          <a:xfrm>
            <a:off x="1076593" y="2288653"/>
            <a:ext cx="4039567" cy="2039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------------------------------------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program name: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my_first_program</a:t>
            </a:r>
            <a:endParaRPr lang="en-US" altLang="zh-CN" sz="20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309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programmer: Jane B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usage: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compile:</a:t>
            </a:r>
          </a:p>
          <a:p>
            <a:pPr eaLnBrk="1" hangingPunct="1">
              <a:lnSpc>
                <a:spcPts val="2309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system: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date: started 9/5/03</a:t>
            </a:r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345" name="文本框 8"/>
          <p:cNvSpPr txBox="1">
            <a:spLocks noChangeArrowheads="1"/>
          </p:cNvSpPr>
          <p:nvPr/>
        </p:nvSpPr>
        <p:spPr bwMode="auto">
          <a:xfrm>
            <a:off x="1076593" y="4382201"/>
            <a:ext cx="169918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</a:pPr>
            <a:r>
              <a:rPr lang="en-US" altLang="zh-CN" sz="2000">
                <a:solidFill>
                  <a:srgbClr val="000000"/>
                </a:solidFill>
                <a:latin typeface="+mj-lt"/>
              </a:rPr>
              <a:t>--</a:t>
            </a:r>
            <a:endParaRPr lang="zh-CN" altLang="en-US" sz="20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346" name="文本框 9"/>
          <p:cNvSpPr txBox="1">
            <a:spLocks noChangeArrowheads="1"/>
          </p:cNvSpPr>
          <p:nvPr/>
        </p:nvSpPr>
        <p:spPr bwMode="auto">
          <a:xfrm>
            <a:off x="1850472" y="4382201"/>
            <a:ext cx="2805255" cy="21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phase 1 complete 9/8/03</a:t>
            </a:r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347" name="文本框 10"/>
          <p:cNvSpPr txBox="1">
            <a:spLocks noChangeArrowheads="1"/>
          </p:cNvSpPr>
          <p:nvPr/>
        </p:nvSpPr>
        <p:spPr bwMode="auto">
          <a:xfrm>
            <a:off x="1076593" y="4675461"/>
            <a:ext cx="2973571" cy="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89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bugs: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 description:</a:t>
            </a:r>
          </a:p>
          <a:p>
            <a:pPr eaLnBrk="1" hangingPunct="1">
              <a:lnSpc>
                <a:spcPts val="2373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-----------------------------------</a:t>
            </a:r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7544" y="1478760"/>
            <a:ext cx="8064896" cy="3125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Comments, headers, 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and programming  </a:t>
            </a: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style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67544" y="620688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14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文本框 4"/>
          <p:cNvSpPr txBox="1">
            <a:spLocks noChangeArrowheads="1"/>
          </p:cNvSpPr>
          <p:nvPr/>
        </p:nvSpPr>
        <p:spPr bwMode="auto">
          <a:xfrm>
            <a:off x="712972" y="1434768"/>
            <a:ext cx="2040623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Exercise1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0487" name="文本框 6"/>
          <p:cNvSpPr txBox="1">
            <a:spLocks noChangeArrowheads="1"/>
          </p:cNvSpPr>
          <p:nvPr/>
        </p:nvSpPr>
        <p:spPr bwMode="auto">
          <a:xfrm>
            <a:off x="1110005" y="1936971"/>
            <a:ext cx="788436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Modify the “Hello” program to display the following text on the </a:t>
            </a:r>
            <a:r>
              <a:rPr lang="en-US" altLang="zh-CN" sz="2400" dirty="0" smtClean="0">
                <a:solidFill>
                  <a:schemeClr val="accent2"/>
                </a:solidFill>
                <a:latin typeface="+mj-lt"/>
              </a:rPr>
              <a:t>screen</a:t>
            </a:r>
            <a:endParaRPr lang="en-US" altLang="zh-CN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0488" name="文本框 7"/>
          <p:cNvSpPr txBox="1">
            <a:spLocks noChangeArrowheads="1"/>
          </p:cNvSpPr>
          <p:nvPr/>
        </p:nvSpPr>
        <p:spPr bwMode="auto">
          <a:xfrm>
            <a:off x="1547664" y="2996952"/>
            <a:ext cx="3183372" cy="1166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	</a:t>
            </a:r>
          </a:p>
          <a:p>
            <a:pPr eaLnBrk="1" hangingPunct="1">
              <a:lnSpc>
                <a:spcPts val="3036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Hello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World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FF0000"/>
              </a:solidFill>
              <a:latin typeface="+mj-lt"/>
            </a:endParaRPr>
          </a:p>
          <a:p>
            <a:pPr eaLnBrk="1" hangingPunct="1">
              <a:lnSpc>
                <a:spcPts val="2801"/>
              </a:lnSpc>
            </a:pP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My name is Your Name</a:t>
            </a:r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67544" y="620688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38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01488" y="3429000"/>
            <a:ext cx="3096344" cy="2664296"/>
            <a:chOff x="2549731" y="2444680"/>
            <a:chExt cx="3608723" cy="3250295"/>
          </a:xfrm>
        </p:grpSpPr>
        <p:sp>
          <p:nvSpPr>
            <p:cNvPr id="5" name="任意多边形 4"/>
            <p:cNvSpPr/>
            <p:nvPr/>
          </p:nvSpPr>
          <p:spPr>
            <a:xfrm>
              <a:off x="2549731" y="2444680"/>
              <a:ext cx="3608723" cy="3250295"/>
            </a:xfrm>
            <a:custGeom>
              <a:avLst/>
              <a:gdLst/>
              <a:ahLst/>
              <a:cxnLst/>
              <a:rect l="0" t="0" r="0" b="0"/>
              <a:pathLst>
                <a:path w="4219576" h="3800476">
                  <a:moveTo>
                    <a:pt x="0" y="0"/>
                  </a:moveTo>
                  <a:lnTo>
                    <a:pt x="0" y="3800475"/>
                  </a:lnTo>
                  <a:lnTo>
                    <a:pt x="4219575" y="3800475"/>
                  </a:lnTo>
                  <a:lnTo>
                    <a:pt x="4219575" y="0"/>
                  </a:lnTo>
                  <a:close/>
                </a:path>
              </a:pathLst>
            </a:custGeom>
            <a:solidFill>
              <a:srgbClr val="CC9900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2549731" y="2444680"/>
              <a:ext cx="3608723" cy="3250295"/>
            </a:xfrm>
            <a:custGeom>
              <a:avLst/>
              <a:gdLst/>
              <a:ahLst/>
              <a:cxnLst/>
              <a:rect l="0" t="0" r="0" b="0"/>
              <a:pathLst>
                <a:path w="4219576" h="3800476">
                  <a:moveTo>
                    <a:pt x="0" y="0"/>
                  </a:moveTo>
                  <a:lnTo>
                    <a:pt x="0" y="3800475"/>
                  </a:lnTo>
                  <a:lnTo>
                    <a:pt x="4219575" y="3800475"/>
                  </a:lnTo>
                  <a:lnTo>
                    <a:pt x="421957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4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504795" y="3487381"/>
              <a:ext cx="0" cy="1596636"/>
            </a:xfrm>
            <a:custGeom>
              <a:avLst/>
              <a:gdLst/>
              <a:ahLst/>
              <a:cxnLst/>
              <a:rect l="0" t="0" r="0" b="0"/>
              <a:pathLst>
                <a:path w="1" h="1866901">
                  <a:moveTo>
                    <a:pt x="0" y="0"/>
                  </a:moveTo>
                  <a:lnTo>
                    <a:pt x="0" y="1866900"/>
                  </a:lnTo>
                </a:path>
              </a:pathLst>
            </a:custGeom>
            <a:ln w="25400" cap="flat" cmpd="sng" algn="ctr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504795" y="5084017"/>
              <a:ext cx="496912" cy="0"/>
            </a:xfrm>
            <a:custGeom>
              <a:avLst/>
              <a:gdLst/>
              <a:ahLst/>
              <a:cxnLst/>
              <a:rect l="0" t="0" r="0" b="0"/>
              <a:pathLst>
                <a:path w="581026" h="1">
                  <a:moveTo>
                    <a:pt x="0" y="0"/>
                  </a:moveTo>
                  <a:lnTo>
                    <a:pt x="581025" y="0"/>
                  </a:lnTo>
                </a:path>
              </a:pathLst>
            </a:custGeom>
            <a:ln w="25400" cap="flat" cmpd="sng" algn="ctr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5369" name="图片 8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164" y="3183260"/>
              <a:ext cx="695134" cy="619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0" name="图片 9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7883" y="3433074"/>
              <a:ext cx="510489" cy="97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71" name="文本框 10"/>
          <p:cNvSpPr txBox="1">
            <a:spLocks noChangeArrowheads="1"/>
          </p:cNvSpPr>
          <p:nvPr/>
        </p:nvSpPr>
        <p:spPr bwMode="auto">
          <a:xfrm>
            <a:off x="539552" y="1429073"/>
            <a:ext cx="82987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Adventures of the  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Spider-Introduce to algorithms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6234" y="2029980"/>
            <a:ext cx="6539483" cy="2623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+mj-lt"/>
                <a:ea typeface="+mn-ea"/>
              </a:rPr>
              <a:t>Simple picture-drawing creature – The Spider</a:t>
            </a:r>
            <a:endParaRPr lang="zh-CN" altLang="en-US" sz="2400" dirty="0">
              <a:latin typeface="+mj-lt"/>
              <a:ea typeface="+mn-ea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39552" y="548680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30896" y="2451350"/>
            <a:ext cx="5318764" cy="147732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Algorithmic constructs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(</a:t>
            </a:r>
            <a:r>
              <a:rPr lang="en-US" altLang="zh-CN" sz="2400" dirty="0"/>
              <a:t>control structures and parameters) </a:t>
            </a:r>
          </a:p>
          <a:p>
            <a:endParaRPr lang="en-US" altLang="zh-CN" sz="2400" dirty="0" smtClean="0"/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Ada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packages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60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>
            <a:spLocks noChangeArrowheads="1"/>
          </p:cNvSpPr>
          <p:nvPr/>
        </p:nvSpPr>
        <p:spPr bwMode="auto">
          <a:xfrm>
            <a:off x="467631" y="1389995"/>
            <a:ext cx="77073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Straight-Line Algorithms-</a:t>
            </a:r>
            <a:r>
              <a:rPr lang="en-US" altLang="zh-CN" sz="2800" dirty="0" smtClean="0">
                <a:solidFill>
                  <a:schemeClr val="accent6"/>
                </a:solidFill>
              </a:rPr>
              <a:t>The </a:t>
            </a:r>
            <a:r>
              <a:rPr lang="en-US" altLang="zh-CN" sz="2800" dirty="0">
                <a:solidFill>
                  <a:schemeClr val="accent6"/>
                </a:solidFill>
              </a:rPr>
              <a:t>Spider walks a </a:t>
            </a:r>
            <a:r>
              <a:rPr lang="en-US" altLang="zh-CN" sz="2800" dirty="0" smtClean="0">
                <a:solidFill>
                  <a:schemeClr val="accent6"/>
                </a:solidFill>
              </a:rPr>
              <a:t>line</a:t>
            </a:r>
            <a:endParaRPr lang="zh-CN" altLang="en-US" sz="2800" dirty="0">
              <a:solidFill>
                <a:schemeClr val="accent6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6990" y="1903966"/>
            <a:ext cx="5105565" cy="2623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schemeClr val="accent2"/>
                </a:solidFill>
                <a:latin typeface="+mj-lt"/>
                <a:ea typeface="+mn-ea"/>
              </a:rPr>
              <a:t>Spider commands with parameters</a:t>
            </a:r>
            <a:endParaRPr lang="zh-CN" altLang="en-US" sz="2400" dirty="0">
              <a:solidFill>
                <a:schemeClr val="accent2"/>
              </a:solidFill>
              <a:latin typeface="+mj-lt"/>
              <a:ea typeface="+mn-ea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97493" y="607466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180" y="2469762"/>
            <a:ext cx="5701882" cy="11028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TYPE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Directions 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IS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(North, East, South, West);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TYPE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Colors 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IS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(Red, Green, Blue, Black, None);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PROCEDURE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Face (</a:t>
            </a:r>
            <a:r>
              <a:rPr lang="en-US" altLang="zh-CN" sz="2181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WhichWay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: 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IN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Directions);</a:t>
            </a:r>
            <a:endParaRPr lang="zh-CN" altLang="en-US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3227" y="3676309"/>
            <a:ext cx="4609916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Spider.Face(WhichWay</a:t>
            </a:r>
            <a:r>
              <a:rPr lang="en-US" altLang="zh-CN" sz="218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=&gt; </a:t>
            </a:r>
            <a:r>
              <a:rPr lang="en-US" altLang="zh-CN" sz="218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Spider.West</a:t>
            </a:r>
            <a:r>
              <a:rPr lang="en-US" altLang="zh-CN" sz="218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);</a:t>
            </a:r>
            <a:endParaRPr lang="zh-CN" altLang="en-US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7347" y="4914976"/>
            <a:ext cx="5933547" cy="66684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PROCEDURE </a:t>
            </a:r>
            <a:r>
              <a:rPr lang="en-US" altLang="zh-CN" sz="2181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ChangeColor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(</a:t>
            </a:r>
            <a:r>
              <a:rPr lang="en-US" altLang="zh-CN" sz="2181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NewColor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: Colors);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endParaRPr lang="en-US" altLang="zh-CN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18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Spider.ChangeColor(NewColor</a:t>
            </a:r>
            <a:r>
              <a:rPr lang="en-US" altLang="zh-CN" sz="218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=&gt; </a:t>
            </a:r>
            <a:r>
              <a:rPr lang="en-US" altLang="zh-CN" sz="2181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Spider.Red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);</a:t>
            </a:r>
            <a:endParaRPr lang="zh-CN" altLang="en-US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79770" y="3877745"/>
            <a:ext cx="3006520" cy="707886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Enumeration types: provides lists of values </a:t>
            </a:r>
          </a:p>
        </p:txBody>
      </p:sp>
      <p:sp>
        <p:nvSpPr>
          <p:cNvPr id="13" name="矩形 12"/>
          <p:cNvSpPr/>
          <p:nvPr/>
        </p:nvSpPr>
        <p:spPr>
          <a:xfrm>
            <a:off x="654359" y="4068190"/>
            <a:ext cx="5118686" cy="646331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--Pre: </a:t>
            </a:r>
            <a:r>
              <a:rPr lang="en-US" altLang="zh-CN" dirty="0" err="1"/>
              <a:t>WhichWay</a:t>
            </a:r>
            <a:r>
              <a:rPr lang="en-US" altLang="zh-CN" dirty="0"/>
              <a:t> has been assigned a value </a:t>
            </a:r>
          </a:p>
          <a:p>
            <a:r>
              <a:rPr lang="en-US" altLang="zh-CN" dirty="0"/>
              <a:t>--Post: Spider turns to face the given direction. </a:t>
            </a:r>
          </a:p>
        </p:txBody>
      </p:sp>
      <p:sp>
        <p:nvSpPr>
          <p:cNvPr id="14" name="矩形 13"/>
          <p:cNvSpPr/>
          <p:nvPr/>
        </p:nvSpPr>
        <p:spPr>
          <a:xfrm>
            <a:off x="624879" y="5581825"/>
            <a:ext cx="5118686" cy="646331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--Pre: </a:t>
            </a:r>
            <a:r>
              <a:rPr lang="en-US" altLang="zh-CN" dirty="0" err="1" smtClean="0"/>
              <a:t>NewColor</a:t>
            </a:r>
            <a:r>
              <a:rPr lang="en-US" altLang="zh-CN" dirty="0" smtClean="0"/>
              <a:t> has </a:t>
            </a:r>
            <a:r>
              <a:rPr lang="en-US" altLang="zh-CN" dirty="0"/>
              <a:t>been assigned a value </a:t>
            </a:r>
          </a:p>
          <a:p>
            <a:r>
              <a:rPr lang="en-US" altLang="zh-CN" dirty="0"/>
              <a:t>--Post: Spider leaves its tracks in the new </a:t>
            </a:r>
            <a:r>
              <a:rPr lang="en-US" altLang="zh-CN" dirty="0" smtClean="0"/>
              <a:t>color.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347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文本框 4"/>
          <p:cNvSpPr txBox="1">
            <a:spLocks noChangeArrowheads="1"/>
          </p:cNvSpPr>
          <p:nvPr/>
        </p:nvSpPr>
        <p:spPr bwMode="auto">
          <a:xfrm>
            <a:off x="527770" y="1399808"/>
            <a:ext cx="7160615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Algorithm  with  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single loop-Drawing a box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7416" name="文本框 7"/>
          <p:cNvSpPr txBox="1">
            <a:spLocks noChangeArrowheads="1"/>
          </p:cNvSpPr>
          <p:nvPr/>
        </p:nvSpPr>
        <p:spPr bwMode="auto">
          <a:xfrm>
            <a:off x="1527098" y="3942815"/>
            <a:ext cx="4269038" cy="1551707"/>
          </a:xfrm>
          <a:prstGeom prst="rect">
            <a:avLst/>
          </a:prstGeom>
          <a:solidFill>
            <a:srgbClr val="FFCCFF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lnSpc>
                <a:spcPts val="2416"/>
              </a:lnSpc>
              <a:tabLst>
                <a:tab pos="342900" algn="l"/>
                <a:tab pos="914400" algn="l"/>
              </a:tabLst>
              <a:defRPr sz="2000" b="1">
                <a:solidFill>
                  <a:srgbClr val="000000"/>
                </a:solidFill>
                <a:latin typeface="+mj-lt"/>
              </a:defRPr>
            </a:lvl1pPr>
            <a:lvl2pPr marL="742950" indent="-285750">
              <a:tabLst>
                <a:tab pos="342900" algn="l"/>
                <a:tab pos="914400" algn="l"/>
              </a:tabLst>
              <a:defRPr>
                <a:latin typeface="Calibri" panose="020F0502020204030204" pitchFamily="34" charset="0"/>
              </a:defRPr>
            </a:lvl2pPr>
            <a:lvl3pPr marL="1143000" indent="-228600">
              <a:tabLst>
                <a:tab pos="342900" algn="l"/>
                <a:tab pos="914400" algn="l"/>
              </a:tabLst>
              <a:defRPr>
                <a:latin typeface="Calibri" panose="020F0502020204030204" pitchFamily="34" charset="0"/>
              </a:defRPr>
            </a:lvl3pPr>
            <a:lvl4pPr marL="1600200" indent="-228600">
              <a:tabLst>
                <a:tab pos="342900" algn="l"/>
                <a:tab pos="914400" algn="l"/>
              </a:tabLst>
              <a:defRPr>
                <a:latin typeface="Calibri" panose="020F0502020204030204" pitchFamily="34" charset="0"/>
              </a:defRPr>
            </a:lvl4pPr>
            <a:lvl5pPr marL="2057400" indent="-228600">
              <a:tabLst>
                <a:tab pos="342900" algn="l"/>
                <a:tab pos="914400" algn="l"/>
              </a:tabLst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914400" algn="l"/>
              </a:tabLs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914400" algn="l"/>
              </a:tabLs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914400" algn="l"/>
              </a:tabLs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914400" algn="l"/>
              </a:tabLs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sz="2400" dirty="0"/>
              <a:t>FOR Side IN 1..4 LOOP</a:t>
            </a:r>
          </a:p>
          <a:p>
            <a:endParaRPr lang="en-US" altLang="zh-CN" sz="2400" dirty="0"/>
          </a:p>
          <a:p>
            <a:r>
              <a:rPr lang="en-US" altLang="zh-CN" sz="2400" dirty="0"/>
              <a:t>….</a:t>
            </a:r>
          </a:p>
          <a:p>
            <a:endParaRPr lang="en-US" altLang="zh-CN" sz="2400" dirty="0"/>
          </a:p>
          <a:p>
            <a:r>
              <a:rPr lang="en-US" altLang="zh-CN" sz="2400" dirty="0"/>
              <a:t>END LOOP;</a:t>
            </a:r>
            <a:endParaRPr lang="zh-CN" altLang="en-US" sz="2400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39552" y="476672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2" name="矩形 1"/>
          <p:cNvSpPr/>
          <p:nvPr/>
        </p:nvSpPr>
        <p:spPr>
          <a:xfrm>
            <a:off x="971600" y="1809344"/>
            <a:ext cx="82626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Repeat steps 1 and 2 four times </a:t>
            </a:r>
            <a:endParaRPr lang="en-US" altLang="zh-CN" sz="2400" dirty="0" smtClean="0">
              <a:solidFill>
                <a:schemeClr val="accent2"/>
              </a:solidFill>
              <a:latin typeface="+mj-lt"/>
            </a:endParaRPr>
          </a:p>
          <a:p>
            <a:r>
              <a:rPr lang="en-US" altLang="zh-CN" sz="2400" i="1" dirty="0" smtClean="0">
                <a:solidFill>
                  <a:srgbClr val="7030A0"/>
                </a:solidFill>
                <a:latin typeface="+mj-lt"/>
              </a:rPr>
              <a:t>    1. Take three steps forward</a:t>
            </a:r>
          </a:p>
          <a:p>
            <a:r>
              <a:rPr lang="en-US" altLang="zh-CN" sz="2400" i="1" dirty="0" smtClean="0">
                <a:solidFill>
                  <a:srgbClr val="7030A0"/>
                </a:solidFill>
                <a:latin typeface="+mj-lt"/>
              </a:rPr>
              <a:t>    2. turn right</a:t>
            </a:r>
            <a:endParaRPr lang="en-US" altLang="zh-CN" i="1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1600" y="3082694"/>
            <a:ext cx="5120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accent2"/>
                </a:solidFill>
                <a:latin typeface="+mj-lt"/>
              </a:rPr>
              <a:t>A repetition usually called </a:t>
            </a:r>
            <a:r>
              <a:rPr lang="en-US" altLang="zh-CN" sz="2400" dirty="0" smtClean="0">
                <a:solidFill>
                  <a:schemeClr val="accent2"/>
                </a:solidFill>
                <a:latin typeface="+mj-lt"/>
              </a:rPr>
              <a:t>a Loop </a:t>
            </a:r>
            <a:endParaRPr lang="en-US" altLang="zh-CN" sz="2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95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文本框 4"/>
          <p:cNvSpPr txBox="1">
            <a:spLocks noChangeArrowheads="1"/>
          </p:cNvSpPr>
          <p:nvPr/>
        </p:nvSpPr>
        <p:spPr bwMode="auto">
          <a:xfrm>
            <a:off x="527770" y="1432856"/>
            <a:ext cx="7458773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Algorithm  with  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Nested loop- Drawing a box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7416" name="文本框 7"/>
          <p:cNvSpPr txBox="1">
            <a:spLocks noChangeArrowheads="1"/>
          </p:cNvSpPr>
          <p:nvPr/>
        </p:nvSpPr>
        <p:spPr bwMode="auto">
          <a:xfrm>
            <a:off x="2411760" y="3721529"/>
            <a:ext cx="5280805" cy="2487861"/>
          </a:xfrm>
          <a:prstGeom prst="rect">
            <a:avLst/>
          </a:prstGeom>
          <a:solidFill>
            <a:srgbClr val="FFCCFF"/>
          </a:solidFill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>
              <a:tabLst>
                <a:tab pos="342900" algn="l"/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42900" algn="l"/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42900" algn="l"/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42900" algn="l"/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42900" algn="l"/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  <a:tab pos="9144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16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FOR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Side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IN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1..4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LOOP</a:t>
            </a:r>
          </a:p>
          <a:p>
            <a:pPr eaLnBrk="1" hangingPunct="1">
              <a:lnSpc>
                <a:spcPts val="248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Spider.ChangeColor(Spider.RandomColor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);</a:t>
            </a:r>
          </a:p>
          <a:p>
            <a:pPr eaLnBrk="1" hangingPunct="1">
              <a:lnSpc>
                <a:spcPts val="2608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FOR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Count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IN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1..5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LOOP</a:t>
            </a:r>
          </a:p>
          <a:p>
            <a:pPr eaLnBrk="1" hangingPunct="1">
              <a:lnSpc>
                <a:spcPts val="855"/>
              </a:lnSpc>
            </a:pPr>
            <a:endParaRPr lang="en-US" altLang="zh-CN" sz="2000" b="1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416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Spider.Step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>
              <a:lnSpc>
                <a:spcPts val="855"/>
              </a:lnSpc>
            </a:pPr>
            <a:endParaRPr lang="en-US" altLang="zh-CN" sz="20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608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END LOOP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608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Spider.TurnRight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544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END LOOP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;</a:t>
            </a:r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39552" y="509720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2" name="矩形 1"/>
          <p:cNvSpPr/>
          <p:nvPr/>
        </p:nvSpPr>
        <p:spPr>
          <a:xfrm>
            <a:off x="1068531" y="1811881"/>
            <a:ext cx="73919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j-lt"/>
              </a:rPr>
              <a:t>Repeat steps 1 </a:t>
            </a:r>
            <a:r>
              <a:rPr lang="en-US" altLang="zh-CN" sz="2400" dirty="0" smtClean="0">
                <a:latin typeface="+mj-lt"/>
              </a:rPr>
              <a:t>through 3 </a:t>
            </a:r>
            <a:r>
              <a:rPr lang="en-US" altLang="zh-CN" sz="2400" dirty="0">
                <a:latin typeface="+mj-lt"/>
              </a:rPr>
              <a:t>four times </a:t>
            </a:r>
            <a:endParaRPr lang="en-US" altLang="zh-CN" sz="2400" dirty="0" smtClean="0">
              <a:latin typeface="+mj-lt"/>
            </a:endParaRPr>
          </a:p>
          <a:p>
            <a:r>
              <a:rPr lang="en-US" altLang="zh-CN" sz="2400" i="1" dirty="0" smtClean="0">
                <a:solidFill>
                  <a:srgbClr val="7030A0"/>
                </a:solidFill>
                <a:latin typeface="+mj-lt"/>
              </a:rPr>
              <a:t>     1. Choose a color</a:t>
            </a:r>
          </a:p>
          <a:p>
            <a:r>
              <a:rPr lang="en-US" altLang="zh-CN" sz="2400" i="1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altLang="zh-CN" sz="2400" i="1" dirty="0" smtClean="0">
                <a:solidFill>
                  <a:srgbClr val="7030A0"/>
                </a:solidFill>
                <a:latin typeface="+mj-lt"/>
              </a:rPr>
              <a:t>    2. Repeat step 2.1 three times</a:t>
            </a:r>
          </a:p>
          <a:p>
            <a:r>
              <a:rPr lang="en-US" altLang="zh-CN" sz="2400" i="1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US" altLang="zh-CN" sz="2400" i="1" dirty="0" smtClean="0">
                <a:solidFill>
                  <a:srgbClr val="7030A0"/>
                </a:solidFill>
                <a:latin typeface="+mj-lt"/>
              </a:rPr>
              <a:t>        2.1Take one step  forward</a:t>
            </a:r>
          </a:p>
          <a:p>
            <a:r>
              <a:rPr lang="en-US" altLang="zh-CN" sz="2400" i="1" dirty="0" smtClean="0">
                <a:solidFill>
                  <a:srgbClr val="7030A0"/>
                </a:solidFill>
                <a:latin typeface="+mj-lt"/>
              </a:rPr>
              <a:t>    2. turn right</a:t>
            </a:r>
            <a:endParaRPr lang="en-US" altLang="zh-CN" i="1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337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7" y="260648"/>
            <a:ext cx="8424862" cy="839788"/>
          </a:xfrm>
        </p:spPr>
        <p:txBody>
          <a:bodyPr/>
          <a:lstStyle/>
          <a:p>
            <a:r>
              <a:rPr lang="en-US" altLang="zh-CN" sz="4400" dirty="0" smtClean="0">
                <a:solidFill>
                  <a:srgbClr val="800000"/>
                </a:solidFill>
                <a:latin typeface="Times New Roman" panose="02020603050405020304" pitchFamily="18" charset="0"/>
              </a:rPr>
              <a:t>Outline</a:t>
            </a:r>
          </a:p>
        </p:txBody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340768"/>
            <a:ext cx="7704137" cy="4464769"/>
          </a:xfrm>
        </p:spPr>
        <p:txBody>
          <a:bodyPr/>
          <a:lstStyle/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Overview of </a:t>
            </a:r>
            <a:r>
              <a:rPr lang="en-US" altLang="zh-CN" b="1" dirty="0" err="1" smtClean="0">
                <a:solidFill>
                  <a:schemeClr val="accent2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Language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 dirty="0" err="1" smtClean="0">
                <a:solidFill>
                  <a:schemeClr val="accent2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Syntax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Data Types 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Types of Statements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Subprograms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Package</a:t>
            </a:r>
          </a:p>
          <a:p>
            <a:pPr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 Input and Output</a:t>
            </a:r>
          </a:p>
          <a:p>
            <a:pPr>
              <a:lnSpc>
                <a:spcPct val="150000"/>
              </a:lnSpc>
              <a:defRPr/>
            </a:pPr>
            <a:endParaRPr lang="en-US" altLang="zh-CN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453032-B686-4B08-931E-584A2278658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9802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文本框 4"/>
          <p:cNvSpPr txBox="1">
            <a:spLocks noChangeArrowheads="1"/>
          </p:cNvSpPr>
          <p:nvPr/>
        </p:nvSpPr>
        <p:spPr bwMode="auto">
          <a:xfrm>
            <a:off x="539552" y="1451000"/>
            <a:ext cx="4002699" cy="50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Conditional  execution</a:t>
            </a:r>
          </a:p>
          <a:p>
            <a:pPr eaLnBrk="1" hangingPunct="1">
              <a:lnSpc>
                <a:spcPts val="855"/>
              </a:lnSpc>
            </a:pPr>
            <a:endParaRPr lang="en-US" altLang="zh-CN" sz="3592" dirty="0">
              <a:solidFill>
                <a:srgbClr val="006633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6167" y="3547059"/>
            <a:ext cx="2600455" cy="111639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471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IF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Spider.AtWall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THEN</a:t>
            </a:r>
          </a:p>
          <a:p>
            <a:pPr eaLnBrk="1" fontAlgn="auto" hangingPunct="1">
              <a:lnSpc>
                <a:spcPts val="287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	EXIT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56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END IF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1810" y="2034891"/>
            <a:ext cx="4939173" cy="158126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471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FUNCTION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AtWall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RETURN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Boolean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471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-- Pre:  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None</a:t>
            </a: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471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-- Post: Return True if the spider is standing</a:t>
            </a:r>
          </a:p>
          <a:p>
            <a:pPr eaLnBrk="1" fontAlgn="auto" hangingPunct="1">
              <a:lnSpc>
                <a:spcPts val="2471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--next to a wall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471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</a:pP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39552" y="620688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71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文本框 6"/>
          <p:cNvSpPr txBox="1">
            <a:spLocks noChangeArrowheads="1"/>
          </p:cNvSpPr>
          <p:nvPr/>
        </p:nvSpPr>
        <p:spPr bwMode="auto">
          <a:xfrm>
            <a:off x="1187624" y="3140968"/>
            <a:ext cx="6336704" cy="2064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400300" algn="l"/>
                <a:tab pos="2705100" algn="l"/>
                <a:tab pos="3022600" algn="l"/>
                <a:tab pos="330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2400300" algn="l"/>
                <a:tab pos="2705100" algn="l"/>
                <a:tab pos="3022600" algn="l"/>
                <a:tab pos="330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400300" algn="l"/>
                <a:tab pos="2705100" algn="l"/>
                <a:tab pos="3022600" algn="l"/>
                <a:tab pos="330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400300" algn="l"/>
                <a:tab pos="2705100" algn="l"/>
                <a:tab pos="3022600" algn="l"/>
                <a:tab pos="330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400300" algn="l"/>
                <a:tab pos="2705100" algn="l"/>
                <a:tab pos="3022600" algn="l"/>
                <a:tab pos="330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400300" algn="l"/>
                <a:tab pos="2705100" algn="l"/>
                <a:tab pos="3022600" algn="l"/>
                <a:tab pos="330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400300" algn="l"/>
                <a:tab pos="2705100" algn="l"/>
                <a:tab pos="3022600" algn="l"/>
                <a:tab pos="330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400300" algn="l"/>
                <a:tab pos="2705100" algn="l"/>
                <a:tab pos="3022600" algn="l"/>
                <a:tab pos="330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400300" algn="l"/>
                <a:tab pos="2705100" algn="l"/>
                <a:tab pos="3022600" algn="l"/>
                <a:tab pos="330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31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RRRRRRR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801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		R       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801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			R 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ts val="2865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				R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515153" y="1532238"/>
            <a:ext cx="2040623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Exercise2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827584" y="1951025"/>
            <a:ext cx="788436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Write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an algorithm to use the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Feldman “spider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package” to draw an inverted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triangle as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shown below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altLang="zh-CN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39552" y="620688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483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11560" y="548680"/>
            <a:ext cx="2295500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Syntax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640532" y="1484784"/>
            <a:ext cx="7531868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General structure of  </a:t>
            </a:r>
            <a:r>
              <a:rPr lang="en-US" altLang="zh-CN" sz="2800" dirty="0" err="1" smtClean="0">
                <a:solidFill>
                  <a:schemeClr val="accent6"/>
                </a:solidFill>
                <a:latin typeface="+mj-lt"/>
              </a:rPr>
              <a:t>Ada</a:t>
            </a: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programs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15616" y="1976856"/>
            <a:ext cx="1038746" cy="32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7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with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...;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15616" y="2400453"/>
            <a:ext cx="3488134" cy="74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----------------------------------</a:t>
            </a:r>
          </a:p>
          <a:p>
            <a:pPr eaLnBrk="1" hangingPunct="1">
              <a:lnSpc>
                <a:spcPts val="855"/>
              </a:lnSpc>
            </a:pP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544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-- header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115616" y="3255794"/>
            <a:ext cx="35730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>
                <a:solidFill>
                  <a:srgbClr val="000000"/>
                </a:solidFill>
                <a:latin typeface="+mj-lt"/>
              </a:rPr>
              <a:t>--------------------------------- -</a:t>
            </a:r>
            <a:endParaRPr lang="zh-CN" alt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115616" y="3687537"/>
            <a:ext cx="4021935" cy="32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7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procedure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program_name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is</a:t>
            </a:r>
            <a:endParaRPr lang="zh-CN" altLang="en-US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408875" y="4111135"/>
            <a:ext cx="47769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declare constants &amp; variables used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15616" y="4542878"/>
            <a:ext cx="3319820" cy="32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70"/>
              </a:lnSpc>
            </a:pPr>
            <a:r>
              <a:rPr lang="en-US" altLang="zh-CN" sz="2400" b="1">
                <a:solidFill>
                  <a:srgbClr val="000000"/>
                </a:solidFill>
                <a:latin typeface="+mj-lt"/>
              </a:rPr>
              <a:t>Begin </a:t>
            </a:r>
            <a:r>
              <a:rPr lang="en-US" altLang="zh-CN" sz="2400">
                <a:solidFill>
                  <a:srgbClr val="000000"/>
                </a:solidFill>
                <a:latin typeface="+mj-lt"/>
              </a:rPr>
              <a:t>-- program_name</a:t>
            </a:r>
            <a:endParaRPr lang="zh-CN" altLang="en-US" sz="24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1408876" y="4966476"/>
            <a:ext cx="15052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0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statements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1115616" y="5396861"/>
            <a:ext cx="28068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416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end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program_name;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42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47664" y="1052736"/>
            <a:ext cx="3023264" cy="4616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56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with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Ada.Text_Io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;</a:t>
            </a:r>
          </a:p>
          <a:p>
            <a:pPr eaLnBrk="1" fontAlgn="auto" hangingPunct="1">
              <a:lnSpc>
                <a:spcPts val="198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procedure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Hello_Name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is</a:t>
            </a:r>
            <a:endParaRPr lang="zh-CN" altLang="en-US" sz="2000" b="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7664" y="1549648"/>
            <a:ext cx="5607304" cy="20435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50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+mj-lt"/>
                <a:ea typeface="+mn-ea"/>
              </a:rPr>
              <a:t>------------------------------------------------------------------</a:t>
            </a:r>
            <a:endParaRPr lang="zh-CN" altLang="en-US" sz="20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6898" y="1549648"/>
            <a:ext cx="1699183" cy="19236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50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+mj-lt"/>
                <a:ea typeface="+mn-ea"/>
              </a:rPr>
              <a:t>--------------------</a:t>
            </a:r>
            <a:endParaRPr lang="zh-CN" altLang="en-US" sz="200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11660" y="1815308"/>
            <a:ext cx="7306487" cy="439864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150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--|Requests, then displays, user's name</a:t>
            </a: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--|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--|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Last Modified: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July  2014</a:t>
            </a: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--------------------------------------------------------------------------------------</a:t>
            </a:r>
          </a:p>
          <a:p>
            <a:pPr eaLnBrk="1" fontAlgn="auto" hangingPunct="1">
              <a:lnSpc>
                <a:spcPts val="1988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FirstName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: String(1..10); -- object to hold user's name</a:t>
            </a:r>
          </a:p>
          <a:p>
            <a:pPr eaLnBrk="1" fontAlgn="auto" hangingPunct="1">
              <a:lnSpc>
                <a:spcPts val="1988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begin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--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Hello_Name</a:t>
            </a: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186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-- Prompt for (request user to enter) user's name</a:t>
            </a: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Ada.Text_IO.Put</a:t>
            </a: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	(Item =&gt; "Enter your first name, exactly 10 letters.");</a:t>
            </a: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Ada.Text_IO.New_Line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;</a:t>
            </a:r>
          </a:p>
          <a:p>
            <a:pPr eaLnBrk="1" fontAlgn="auto" hangingPunct="1">
              <a:lnSpc>
                <a:spcPts val="1988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Ada.Text_IO.Put</a:t>
            </a: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	(Item =&gt; "Add spaces at the end if it's shorter.&gt; ");</a:t>
            </a: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Ada.Text_IO.Get(Item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=&gt;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FirstName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);</a:t>
            </a: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-- Display the entered name, with a greeting</a:t>
            </a: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Ada.Text_IO.Put(Item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=&gt; "Hello ");</a:t>
            </a:r>
          </a:p>
          <a:p>
            <a:pPr eaLnBrk="1" fontAlgn="auto" hangingPunct="1">
              <a:lnSpc>
                <a:spcPts val="1988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Ada.Text_IO.Put(Item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=&gt;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FirstName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);</a:t>
            </a: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Ada.Text_IO.Put(Item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=&gt; ". Enjoy studying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Ada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!");</a:t>
            </a:r>
          </a:p>
          <a:p>
            <a:pPr eaLnBrk="1" fontAlgn="auto" hangingPunct="1">
              <a:lnSpc>
                <a:spcPts val="192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Ada.Text_IO.New_Line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;</a:t>
            </a:r>
          </a:p>
          <a:p>
            <a:pPr eaLnBrk="1" fontAlgn="auto" hangingPunct="1">
              <a:lnSpc>
                <a:spcPts val="1988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781995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end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Hello_Name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1115616" y="973584"/>
            <a:ext cx="144016" cy="504056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1403648" y="1621656"/>
            <a:ext cx="108012" cy="835045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1259632" y="1549648"/>
            <a:ext cx="128922" cy="11371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1458393" y="2989808"/>
            <a:ext cx="161279" cy="2941418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17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文本框 4"/>
          <p:cNvSpPr txBox="1">
            <a:spLocks noChangeArrowheads="1"/>
          </p:cNvSpPr>
          <p:nvPr/>
        </p:nvSpPr>
        <p:spPr bwMode="auto">
          <a:xfrm>
            <a:off x="611560" y="1484784"/>
            <a:ext cx="2010166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Modules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5607" name="文本框 6"/>
          <p:cNvSpPr txBox="1">
            <a:spLocks noChangeArrowheads="1"/>
          </p:cNvSpPr>
          <p:nvPr/>
        </p:nvSpPr>
        <p:spPr bwMode="auto">
          <a:xfrm>
            <a:off x="1100477" y="1969095"/>
            <a:ext cx="2122376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Procedure</a:t>
            </a:r>
            <a:endParaRPr lang="zh-CN" altLang="en-US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7445" y="2420888"/>
            <a:ext cx="3427220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Abstracts an operation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25611" name="文本框 10"/>
          <p:cNvSpPr txBox="1">
            <a:spLocks noChangeArrowheads="1"/>
          </p:cNvSpPr>
          <p:nvPr/>
        </p:nvSpPr>
        <p:spPr bwMode="auto">
          <a:xfrm>
            <a:off x="1100477" y="2833191"/>
            <a:ext cx="1861087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Package</a:t>
            </a:r>
            <a:endParaRPr lang="zh-CN" altLang="en-US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77445" y="3356992"/>
            <a:ext cx="6099427" cy="2623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Collects related operations and data types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1560" y="620688"/>
            <a:ext cx="2295500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Syntax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60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文本框 4"/>
          <p:cNvSpPr txBox="1">
            <a:spLocks noChangeArrowheads="1"/>
          </p:cNvSpPr>
          <p:nvPr/>
        </p:nvSpPr>
        <p:spPr bwMode="auto">
          <a:xfrm>
            <a:off x="666008" y="1401477"/>
            <a:ext cx="4857099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Advantages of  modules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95410" y="2181290"/>
            <a:ext cx="3532570" cy="184665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Functional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abstraction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Top-down development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Reduced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complexity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Parallel development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Avoid duplication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95410" y="4598462"/>
            <a:ext cx="3273332" cy="110799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Shared resources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Improved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productivity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Improved quality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1560" y="548680"/>
            <a:ext cx="2295500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Syntax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1083589" y="1844459"/>
            <a:ext cx="2122376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Procedure</a:t>
            </a:r>
            <a:endParaRPr lang="zh-CN" altLang="en-US" sz="3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文本框 10"/>
          <p:cNvSpPr txBox="1">
            <a:spLocks noChangeArrowheads="1"/>
          </p:cNvSpPr>
          <p:nvPr/>
        </p:nvSpPr>
        <p:spPr bwMode="auto">
          <a:xfrm>
            <a:off x="1083589" y="4290685"/>
            <a:ext cx="1861087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Package</a:t>
            </a:r>
            <a:endParaRPr lang="zh-CN" altLang="en-US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82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文本框 4"/>
          <p:cNvSpPr txBox="1">
            <a:spLocks noChangeArrowheads="1"/>
          </p:cNvSpPr>
          <p:nvPr/>
        </p:nvSpPr>
        <p:spPr bwMode="auto">
          <a:xfrm>
            <a:off x="683568" y="1433984"/>
            <a:ext cx="2056653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Package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7655" name="文本框 6"/>
          <p:cNvSpPr txBox="1">
            <a:spLocks noChangeArrowheads="1"/>
          </p:cNvSpPr>
          <p:nvPr/>
        </p:nvSpPr>
        <p:spPr bwMode="auto">
          <a:xfrm>
            <a:off x="1115616" y="1759528"/>
            <a:ext cx="7165305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Collection of </a:t>
            </a:r>
            <a:r>
              <a:rPr lang="en-US" altLang="zh-CN" sz="2800" dirty="0" smtClean="0">
                <a:solidFill>
                  <a:schemeClr val="accent2"/>
                </a:solidFill>
                <a:latin typeface="+mj-lt"/>
              </a:rPr>
              <a:t>resources</a:t>
            </a:r>
            <a:endParaRPr lang="en-US" altLang="zh-CN" sz="2566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Encapsulated in one </a:t>
            </a:r>
            <a:r>
              <a:rPr lang="en-US" altLang="zh-CN" sz="2800" dirty="0" smtClean="0">
                <a:solidFill>
                  <a:schemeClr val="accent2"/>
                </a:solidFill>
                <a:latin typeface="+mj-lt"/>
              </a:rPr>
              <a:t>unit</a:t>
            </a:r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accent2"/>
                </a:solidFill>
              </a:rPr>
              <a:t>Ex: </a:t>
            </a:r>
            <a:r>
              <a:rPr lang="en-US" altLang="zh-CN" sz="2800" dirty="0" err="1">
                <a:solidFill>
                  <a:schemeClr val="accent2"/>
                </a:solidFill>
              </a:rPr>
              <a:t>Text_IO</a:t>
            </a:r>
            <a:r>
              <a:rPr lang="en-US" altLang="zh-CN" sz="2800" dirty="0">
                <a:solidFill>
                  <a:schemeClr val="accent2"/>
                </a:solidFill>
              </a:rPr>
              <a:t>, Calendar, </a:t>
            </a:r>
            <a:r>
              <a:rPr lang="en-US" altLang="zh-CN" sz="2800" dirty="0" smtClean="0">
                <a:solidFill>
                  <a:schemeClr val="accent2"/>
                </a:solidFill>
              </a:rPr>
              <a:t>user-defined packages</a:t>
            </a:r>
            <a:endParaRPr lang="en-US" altLang="zh-CN" sz="2800" dirty="0">
              <a:solidFill>
                <a:schemeClr val="accent2"/>
              </a:solidFill>
              <a:latin typeface="+mj-lt"/>
            </a:endParaRPr>
          </a:p>
          <a:p>
            <a:pPr eaLnBrk="1" hangingPunct="1"/>
            <a:endParaRPr lang="en-US" altLang="zh-CN" sz="2566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7664" y="3223800"/>
            <a:ext cx="5185715" cy="109004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Collection of types and constants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marL="342900" indent="-342900"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Group of related subprograms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marL="342900" indent="-342900"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User defined types and allowable operation</a:t>
            </a:r>
            <a:endParaRPr lang="zh-CN" altLang="en-US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83568" y="476672"/>
            <a:ext cx="2295500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Syntax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708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文本框 4"/>
          <p:cNvSpPr txBox="1">
            <a:spLocks noChangeArrowheads="1"/>
          </p:cNvSpPr>
          <p:nvPr/>
        </p:nvSpPr>
        <p:spPr bwMode="auto">
          <a:xfrm>
            <a:off x="611560" y="1464370"/>
            <a:ext cx="2989601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Character Set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1751" name="文本框 6"/>
          <p:cNvSpPr txBox="1">
            <a:spLocks noChangeArrowheads="1"/>
          </p:cNvSpPr>
          <p:nvPr/>
        </p:nvSpPr>
        <p:spPr bwMode="auto">
          <a:xfrm>
            <a:off x="1109776" y="1913448"/>
            <a:ext cx="3321422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Graphic character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75656" y="4173634"/>
            <a:ext cx="3480120" cy="147732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HT( Horizontal tab)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VT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+mn-ea"/>
              </a:rPr>
              <a:t>（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Vertical tab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+mn-ea"/>
              </a:rPr>
              <a:t>）</a:t>
            </a:r>
            <a:endParaRPr lang="en-US" altLang="zh-CN" sz="2400" dirty="0" smtClean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CR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+mn-ea"/>
              </a:rPr>
              <a:t>（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Carriage return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+mn-ea"/>
              </a:rPr>
              <a:t>）</a:t>
            </a:r>
            <a:endParaRPr lang="en-US" altLang="zh-CN" sz="2400" dirty="0" smtClean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LF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+mn-ea"/>
              </a:rPr>
              <a:t>（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Line feed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+mn-ea"/>
              </a:rPr>
              <a:t>）</a:t>
            </a:r>
            <a:endParaRPr lang="en-US" altLang="zh-CN" sz="2400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548680"/>
            <a:ext cx="2295500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Syntax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1085790" y="3861048"/>
            <a:ext cx="3201197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Format character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75656" y="2212553"/>
            <a:ext cx="6822380" cy="147732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Letter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Digit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Space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Special characters 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+mn-ea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</a:rPr>
              <a:t># </a:t>
            </a:r>
            <a:r>
              <a:rPr lang="en-US" altLang="zh-CN" sz="2000" dirty="0">
                <a:solidFill>
                  <a:srgbClr val="FF0000"/>
                </a:solidFill>
              </a:rPr>
              <a:t>&amp; ' ( ) * + , - . / : ; &lt; = &gt; _ | { } [ </a:t>
            </a:r>
            <a:r>
              <a:rPr lang="en-US" altLang="zh-CN" sz="2000" dirty="0" smtClean="0">
                <a:solidFill>
                  <a:srgbClr val="FF0000"/>
                </a:solidFill>
              </a:rPr>
              <a:t>])</a:t>
            </a:r>
            <a:endParaRPr lang="en-US" altLang="zh-CN" sz="2400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1085789" y="5841585"/>
            <a:ext cx="39001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Other control function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68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文本框 6"/>
          <p:cNvSpPr txBox="1">
            <a:spLocks noChangeArrowheads="1"/>
          </p:cNvSpPr>
          <p:nvPr/>
        </p:nvSpPr>
        <p:spPr bwMode="auto">
          <a:xfrm>
            <a:off x="611560" y="1484784"/>
            <a:ext cx="2237792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Identifiers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620688"/>
            <a:ext cx="2295500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Syntax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1115616" y="2080826"/>
            <a:ext cx="3199594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Begin with </a:t>
            </a:r>
            <a:r>
              <a:rPr lang="en-US" altLang="zh-CN" sz="2800" dirty="0" smtClean="0">
                <a:solidFill>
                  <a:srgbClr val="FF0000"/>
                </a:solidFill>
                <a:latin typeface="+mj-lt"/>
              </a:rPr>
              <a:t>letters</a:t>
            </a:r>
            <a:endParaRPr lang="zh-CN" altLang="en-US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1124198" y="2571319"/>
            <a:ext cx="3321422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  <a:latin typeface="+mj-lt"/>
              </a:rPr>
              <a:t>_ 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can’t be the end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64288" y="1942782"/>
            <a:ext cx="1368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+mj-lt"/>
              </a:rPr>
              <a:t>Fig</a:t>
            </a:r>
            <a:r>
              <a:rPr lang="en-US" altLang="zh-CN" sz="2400" kern="100" dirty="0" smtClean="0">
                <a:latin typeface="+mj-lt"/>
              </a:rPr>
              <a:t>_</a:t>
            </a:r>
            <a:endParaRPr lang="en-US" altLang="zh-CN" sz="2400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z="2400" kern="100" dirty="0" smtClean="0">
                <a:latin typeface="+mj-lt"/>
              </a:rPr>
              <a:t>_</a:t>
            </a:r>
            <a:r>
              <a:rPr lang="en-US" altLang="zh-CN" sz="2400" kern="100" dirty="0" err="1" smtClean="0">
                <a:latin typeface="+mj-lt"/>
              </a:rPr>
              <a:t>Lik</a:t>
            </a:r>
            <a:endParaRPr lang="en-US" altLang="zh-CN" sz="2400" kern="1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en-US" altLang="zh-CN" sz="2400" kern="100" dirty="0" smtClean="0">
                <a:latin typeface="+mj-lt"/>
              </a:rPr>
              <a:t>2me</a:t>
            </a:r>
          </a:p>
          <a:p>
            <a:r>
              <a:rPr lang="en-US" altLang="zh-CN" sz="2400" kern="100" dirty="0" smtClean="0">
                <a:latin typeface="+mj-lt"/>
              </a:rPr>
              <a:t>__hello</a:t>
            </a:r>
            <a:endParaRPr lang="zh-CN" altLang="en-US" sz="2400" dirty="0"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60781" y="1407402"/>
            <a:ext cx="1836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+mj-lt"/>
              </a:rPr>
              <a:t>Wrong:</a:t>
            </a:r>
          </a:p>
        </p:txBody>
      </p:sp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1124198" y="3165870"/>
            <a:ext cx="54021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  <a:latin typeface="+mj-lt"/>
              </a:rPr>
              <a:t>two_ 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can’t appear continuously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1124198" y="3771865"/>
            <a:ext cx="42816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can’t be reserved words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17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9" name="文本框 6"/>
          <p:cNvSpPr txBox="1">
            <a:spLocks noChangeArrowheads="1"/>
          </p:cNvSpPr>
          <p:nvPr/>
        </p:nvSpPr>
        <p:spPr bwMode="auto">
          <a:xfrm>
            <a:off x="611560" y="1484784"/>
            <a:ext cx="3422412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Reserved </a:t>
            </a: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words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7624" y="1809040"/>
            <a:ext cx="7344816" cy="436350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abort abs accept access all and array at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begin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body case constant declare delay delta digits else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elsif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end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entry exception exit for function generic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goto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if in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limited loop mod new not null of or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others out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package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pragma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private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procedure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raise range record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rem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renames return reverse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select separate subtype task terminate then type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use when while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with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xor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620688"/>
            <a:ext cx="2295500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Syntax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21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3033" y="1844824"/>
            <a:ext cx="273630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ts val="2630"/>
              </a:lnSpc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Application Language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6" name="文本框 3"/>
          <p:cNvSpPr txBox="1">
            <a:spLocks noChangeArrowheads="1"/>
          </p:cNvSpPr>
          <p:nvPr/>
        </p:nvSpPr>
        <p:spPr bwMode="auto">
          <a:xfrm>
            <a:off x="467544" y="464790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76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76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76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76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76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762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7" name="文本框 4"/>
          <p:cNvSpPr txBox="1">
            <a:spLocks noChangeArrowheads="1"/>
          </p:cNvSpPr>
          <p:nvPr/>
        </p:nvSpPr>
        <p:spPr bwMode="auto">
          <a:xfrm>
            <a:off x="4789262" y="2520429"/>
            <a:ext cx="3900107" cy="162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444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Easy to understand, use, portable,</a:t>
            </a:r>
          </a:p>
          <a:p>
            <a:pPr eaLnBrk="1" hangingPunct="1">
              <a:lnSpc>
                <a:spcPts val="186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compiled, less efficient</a:t>
            </a:r>
          </a:p>
          <a:p>
            <a:pPr eaLnBrk="1" hangingPunct="1">
              <a:lnSpc>
                <a:spcPts val="855"/>
              </a:lnSpc>
            </a:pPr>
            <a:endParaRPr lang="en-US" altLang="zh-CN" sz="20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0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0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0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0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855"/>
              </a:lnSpc>
            </a:pPr>
            <a:endParaRPr lang="en-US" altLang="zh-CN" sz="20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lnSpc>
                <a:spcPts val="2181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Efficient, hard to use, machine</a:t>
            </a:r>
          </a:p>
          <a:p>
            <a:pPr eaLnBrk="1" hangingPunct="1">
              <a:lnSpc>
                <a:spcPts val="1796"/>
              </a:lnSpc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dependent, not portable</a:t>
            </a:r>
            <a:endParaRPr lang="zh-CN" alt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52226" y="2495219"/>
            <a:ext cx="2736304" cy="3840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ts val="1924"/>
              </a:lnSpc>
            </a:pP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</a:rPr>
              <a:t>High-level Language</a:t>
            </a:r>
          </a:p>
        </p:txBody>
      </p:sp>
      <p:sp>
        <p:nvSpPr>
          <p:cNvPr id="9" name="矩形 8"/>
          <p:cNvSpPr/>
          <p:nvPr/>
        </p:nvSpPr>
        <p:spPr>
          <a:xfrm>
            <a:off x="1464838" y="3097591"/>
            <a:ext cx="2736304" cy="3840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ts val="2330"/>
              </a:lnSpc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</a:rPr>
              <a:t>Assembly Language</a:t>
            </a:r>
          </a:p>
        </p:txBody>
      </p:sp>
      <p:sp>
        <p:nvSpPr>
          <p:cNvPr id="10" name="矩形 9"/>
          <p:cNvSpPr/>
          <p:nvPr/>
        </p:nvSpPr>
        <p:spPr>
          <a:xfrm>
            <a:off x="1475110" y="3716084"/>
            <a:ext cx="2736304" cy="43299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ts val="2309"/>
              </a:lnSpc>
            </a:pP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Machine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Language</a:t>
            </a:r>
          </a:p>
        </p:txBody>
      </p:sp>
      <p:sp>
        <p:nvSpPr>
          <p:cNvPr id="11" name="矩形 10"/>
          <p:cNvSpPr/>
          <p:nvPr/>
        </p:nvSpPr>
        <p:spPr>
          <a:xfrm>
            <a:off x="1452226" y="4396850"/>
            <a:ext cx="2736304" cy="472309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ts val="2309"/>
              </a:lnSpc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Hardware</a:t>
            </a:r>
          </a:p>
        </p:txBody>
      </p:sp>
      <p:sp>
        <p:nvSpPr>
          <p:cNvPr id="3" name="右大括号 2"/>
          <p:cNvSpPr/>
          <p:nvPr/>
        </p:nvSpPr>
        <p:spPr>
          <a:xfrm>
            <a:off x="4428330" y="2495219"/>
            <a:ext cx="144016" cy="384025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/>
          <p:cNvSpPr/>
          <p:nvPr/>
        </p:nvSpPr>
        <p:spPr>
          <a:xfrm>
            <a:off x="4428330" y="3097591"/>
            <a:ext cx="144016" cy="1051489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76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38146" y="2183739"/>
            <a:ext cx="6519413" cy="214751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Boolean Character Close Create Delete False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Float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Get Integer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Natural </a:t>
            </a:r>
            <a:r>
              <a:rPr lang="en-US" altLang="zh-CN" sz="2400" b="1" dirty="0" err="1">
                <a:solidFill>
                  <a:srgbClr val="000000"/>
                </a:solidFill>
                <a:latin typeface="+mj-lt"/>
                <a:ea typeface="+mn-ea"/>
              </a:rPr>
              <a:t>New_Line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Open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Put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Put_Line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Positive Read Reset </a:t>
            </a:r>
            <a:r>
              <a:rPr lang="en-US" altLang="zh-CN" sz="2400" b="1" dirty="0" err="1">
                <a:solidFill>
                  <a:srgbClr val="000000"/>
                </a:solidFill>
                <a:latin typeface="+mj-lt"/>
                <a:ea typeface="+mn-ea"/>
              </a:rPr>
              <a:t>Skip_Line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String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Text_Io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True Write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1430120"/>
            <a:ext cx="3786293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Pre-defined words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1560" y="548680"/>
            <a:ext cx="2295500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Syntax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245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文本框 4"/>
          <p:cNvSpPr txBox="1">
            <a:spLocks noChangeArrowheads="1"/>
          </p:cNvSpPr>
          <p:nvPr/>
        </p:nvSpPr>
        <p:spPr bwMode="auto">
          <a:xfrm>
            <a:off x="631032" y="1418931"/>
            <a:ext cx="3991477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Layout conventions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0727" name="文本框 6"/>
          <p:cNvSpPr txBox="1">
            <a:spLocks noChangeArrowheads="1"/>
          </p:cNvSpPr>
          <p:nvPr/>
        </p:nvSpPr>
        <p:spPr bwMode="auto">
          <a:xfrm>
            <a:off x="1017702" y="1880772"/>
            <a:ext cx="7946785" cy="1295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Common layout convention makes programs easier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for others to read, understand (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and mark!)</a:t>
            </a:r>
            <a:endParaRPr lang="en-US" altLang="zh-CN" sz="2800" dirty="0">
              <a:solidFill>
                <a:srgbClr val="000000"/>
              </a:solidFill>
              <a:latin typeface="+mj-lt"/>
            </a:endParaRPr>
          </a:p>
          <a:p>
            <a:pPr marL="457200" indent="-457200" eaLnBrk="1" hangingPunct="1">
              <a:lnSpc>
                <a:spcPts val="2865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Basic conventions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0707" y="3175998"/>
            <a:ext cx="6603603" cy="270150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One statement (one thought) per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line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Break long lines into readable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segments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Indent lines to show different parts of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program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Blank lines separate parts of the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program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Comments help readers understand program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548680"/>
            <a:ext cx="2295500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Syntax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057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文本框 4"/>
          <p:cNvSpPr txBox="1">
            <a:spLocks noChangeArrowheads="1"/>
          </p:cNvSpPr>
          <p:nvPr/>
        </p:nvSpPr>
        <p:spPr bwMode="auto">
          <a:xfrm>
            <a:off x="611560" y="1464370"/>
            <a:ext cx="2829301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-- Comments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1751" name="文本框 6"/>
          <p:cNvSpPr txBox="1">
            <a:spLocks noChangeArrowheads="1"/>
          </p:cNvSpPr>
          <p:nvPr/>
        </p:nvSpPr>
        <p:spPr bwMode="auto">
          <a:xfrm>
            <a:off x="1109776" y="1913448"/>
            <a:ext cx="6280565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Minimum comments in any program: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97703" y="2420888"/>
            <a:ext cx="6973063" cy="234679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the name of the program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who wrote it and when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description of what the program does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description of any constants or variables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description of purpose of each segment of code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assumptions made (precondition /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postcondition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)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548680"/>
            <a:ext cx="2295500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Syntax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917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文本框 4"/>
          <p:cNvSpPr txBox="1">
            <a:spLocks noChangeArrowheads="1"/>
          </p:cNvSpPr>
          <p:nvPr/>
        </p:nvSpPr>
        <p:spPr bwMode="auto">
          <a:xfrm>
            <a:off x="672365" y="1361660"/>
            <a:ext cx="2101537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err="1" smtClean="0">
                <a:solidFill>
                  <a:schemeClr val="accent6"/>
                </a:solidFill>
                <a:latin typeface="+mj-lt"/>
              </a:rPr>
              <a:t>Pragmas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1751" name="文本框 6"/>
          <p:cNvSpPr txBox="1">
            <a:spLocks noChangeArrowheads="1"/>
          </p:cNvSpPr>
          <p:nvPr/>
        </p:nvSpPr>
        <p:spPr bwMode="auto">
          <a:xfrm>
            <a:off x="1133227" y="1897109"/>
            <a:ext cx="779374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Compile Directive, some pre-defined commands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6294" y="3117297"/>
            <a:ext cx="3885679" cy="110799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 err="1" smtClean="0"/>
              <a:t>pragma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List(identifier</a:t>
            </a:r>
            <a:r>
              <a:rPr lang="en-US" altLang="zh-CN" sz="2400" dirty="0" smtClean="0"/>
              <a:t>);</a:t>
            </a:r>
            <a:endParaRPr lang="zh-CN" altLang="zh-CN" sz="2400" dirty="0" smtClean="0"/>
          </a:p>
          <a:p>
            <a:r>
              <a:rPr lang="en-US" altLang="zh-CN" sz="2400" dirty="0" err="1" smtClean="0"/>
              <a:t>pragma</a:t>
            </a:r>
            <a:r>
              <a:rPr lang="en-US" altLang="zh-CN" sz="2400" dirty="0" smtClean="0"/>
              <a:t> Page;</a:t>
            </a:r>
            <a:endParaRPr lang="zh-CN" altLang="zh-CN" sz="2400" dirty="0" smtClean="0"/>
          </a:p>
          <a:p>
            <a:r>
              <a:rPr lang="en-US" altLang="zh-CN" sz="2400" dirty="0" err="1" smtClean="0"/>
              <a:t>pragma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Optimize(identifier</a:t>
            </a:r>
            <a:r>
              <a:rPr lang="en-US" altLang="zh-CN" sz="2400" dirty="0" smtClean="0"/>
              <a:t>); </a:t>
            </a:r>
            <a:endParaRPr lang="zh-CN" altLang="zh-CN" sz="2400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46047" y="548680"/>
            <a:ext cx="2295500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 Syntax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80388" y="3105838"/>
            <a:ext cx="11915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On </a:t>
            </a:r>
            <a:r>
              <a:rPr lang="en-US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Off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81973" y="3875821"/>
            <a:ext cx="2149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Time, Space </a:t>
            </a:r>
            <a:r>
              <a:rPr lang="en-US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Off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92863" y="3105838"/>
            <a:ext cx="2262158" cy="369332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+mj-lt"/>
              </a:rPr>
              <a:t>listing of compilation</a:t>
            </a:r>
            <a:endParaRPr lang="zh-CN" altLang="en-US" dirty="0">
              <a:latin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189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文本框 6"/>
          <p:cNvSpPr txBox="1">
            <a:spLocks noChangeArrowheads="1"/>
          </p:cNvSpPr>
          <p:nvPr/>
        </p:nvSpPr>
        <p:spPr bwMode="auto">
          <a:xfrm>
            <a:off x="611560" y="1415028"/>
            <a:ext cx="34911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A </a:t>
            </a:r>
            <a:r>
              <a:rPr lang="en-US" altLang="zh-CN" sz="3200" b="1" dirty="0">
                <a:solidFill>
                  <a:schemeClr val="accent6"/>
                </a:solidFill>
                <a:latin typeface="+mj-lt"/>
              </a:rPr>
              <a:t>variable</a:t>
            </a: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 has a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54600" y="1914162"/>
            <a:ext cx="1306448" cy="27411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j-lt"/>
                <a:ea typeface="+mn-ea"/>
              </a:rPr>
              <a:t>Name</a:t>
            </a:r>
            <a:endParaRPr lang="zh-CN" altLang="en-US" sz="28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27490" y="2264658"/>
            <a:ext cx="5241820" cy="73866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An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Identifier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What does the variable </a:t>
            </a:r>
            <a:r>
              <a:rPr lang="en-US" altLang="zh-CN" sz="2400" b="1" dirty="0">
                <a:solidFill>
                  <a:schemeClr val="accent6"/>
                </a:solidFill>
                <a:latin typeface="+mj-lt"/>
                <a:ea typeface="+mn-ea"/>
              </a:rPr>
              <a:t>represent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?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54600" y="3383079"/>
            <a:ext cx="1885131" cy="27411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j-lt"/>
                <a:ea typeface="+mn-ea"/>
              </a:rPr>
              <a:t>Data type</a:t>
            </a:r>
            <a:endParaRPr lang="zh-CN" altLang="en-US" sz="28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27490" y="3908975"/>
            <a:ext cx="5868594" cy="73866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What </a:t>
            </a:r>
            <a:r>
              <a:rPr lang="en-US" altLang="zh-CN" sz="2400" dirty="0">
                <a:solidFill>
                  <a:schemeClr val="accent6"/>
                </a:solidFill>
                <a:latin typeface="+mj-lt"/>
                <a:ea typeface="+mn-ea"/>
              </a:rPr>
              <a:t>values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can the variable have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?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What </a:t>
            </a:r>
            <a:r>
              <a:rPr lang="en-US" altLang="zh-CN" sz="2400" dirty="0">
                <a:solidFill>
                  <a:schemeClr val="accent6"/>
                </a:solidFill>
                <a:latin typeface="+mj-lt"/>
                <a:ea typeface="+mn-ea"/>
              </a:rPr>
              <a:t>operations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can be performed on it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?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611560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7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1" name="文本框 6"/>
          <p:cNvSpPr txBox="1">
            <a:spLocks noChangeArrowheads="1"/>
          </p:cNvSpPr>
          <p:nvPr/>
        </p:nvSpPr>
        <p:spPr bwMode="auto">
          <a:xfrm>
            <a:off x="611560" y="1534308"/>
            <a:ext cx="1241750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Type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64252" y="2003153"/>
            <a:ext cx="4396075" cy="67967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 set of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values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400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 set of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primitive operations</a:t>
            </a:r>
            <a:endParaRPr lang="zh-CN" altLang="en-US" sz="2400" b="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67595" name="文本框 10"/>
          <p:cNvSpPr txBox="1">
            <a:spLocks noChangeArrowheads="1"/>
          </p:cNvSpPr>
          <p:nvPr/>
        </p:nvSpPr>
        <p:spPr bwMode="auto">
          <a:xfrm>
            <a:off x="611560" y="3014563"/>
            <a:ext cx="871296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Grouped into classes based on the 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similarity of </a:t>
            </a: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values and primitive operations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2435" y="4077072"/>
            <a:ext cx="2827697" cy="66684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Elementary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types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Composite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types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1560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540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5" name="文本框 6"/>
          <p:cNvSpPr txBox="1">
            <a:spLocks noChangeArrowheads="1"/>
          </p:cNvSpPr>
          <p:nvPr/>
        </p:nvSpPr>
        <p:spPr bwMode="auto">
          <a:xfrm>
            <a:off x="611561" y="1366488"/>
            <a:ext cx="813690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800" b="1" dirty="0">
                <a:solidFill>
                  <a:schemeClr val="accent6"/>
                </a:solidFill>
                <a:latin typeface="+mj-lt"/>
              </a:rPr>
              <a:t>Constants</a:t>
            </a: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are data values that does </a:t>
            </a:r>
            <a:r>
              <a:rPr lang="en-US" altLang="zh-CN" sz="2800" dirty="0" smtClean="0">
                <a:latin typeface="+mj-lt"/>
              </a:rPr>
              <a:t>not change</a:t>
            </a:r>
            <a:endParaRPr lang="zh-CN" altLang="en-US" sz="2800" dirty="0"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0048" y="2604924"/>
            <a:ext cx="4533549" cy="2623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Name : constant Type := Value;</a:t>
            </a:r>
            <a:endParaRPr lang="zh-CN" altLang="en-US" sz="2400" b="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19672" y="3429000"/>
            <a:ext cx="5354030" cy="111569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11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Answer :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constant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String := "forty two";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Medicare_Rate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: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constant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Float := 1.4;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Pi :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constant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Float := 3.1415926536;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1560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632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9" name="文本框 6"/>
          <p:cNvSpPr txBox="1">
            <a:spLocks noChangeArrowheads="1"/>
          </p:cNvSpPr>
          <p:nvPr/>
        </p:nvSpPr>
        <p:spPr bwMode="auto">
          <a:xfrm>
            <a:off x="813837" y="1490351"/>
            <a:ext cx="3757375" cy="32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70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 has </a:t>
            </a:r>
            <a:r>
              <a:rPr lang="en-US" altLang="zh-CN" sz="2800" b="1" dirty="0">
                <a:solidFill>
                  <a:schemeClr val="accent6"/>
                </a:solidFill>
                <a:latin typeface="Times New Roman" panose="02020603050405020304" pitchFamily="18" charset="0"/>
              </a:rPr>
              <a:t>strong typing</a:t>
            </a:r>
            <a:endParaRPr lang="zh-CN" altLang="en-US" sz="2800" b="1" dirty="0">
              <a:solidFill>
                <a:schemeClr val="accent6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75908" y="1952924"/>
            <a:ext cx="1354538" cy="140262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-3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+ 4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marL="342900" indent="-342900" eaLnBrk="1" fontAlgn="auto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3.0 / 4.0</a:t>
            </a:r>
          </a:p>
          <a:p>
            <a:pPr marL="342900" indent="-342900" eaLnBrk="1" fontAlgn="auto" hangingPunct="1">
              <a:lnSpc>
                <a:spcPts val="288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1.0 &gt; 0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</a:endParaRPr>
          </a:p>
          <a:p>
            <a:pPr marL="342900" indent="-342900" eaLnBrk="1" fontAlgn="auto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</a:rPr>
              <a:t>3 * 4.0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4043" name="文本框 10"/>
          <p:cNvSpPr txBox="1">
            <a:spLocks noChangeArrowheads="1"/>
          </p:cNvSpPr>
          <p:nvPr/>
        </p:nvSpPr>
        <p:spPr bwMode="auto">
          <a:xfrm>
            <a:off x="813837" y="3492715"/>
            <a:ext cx="7840288" cy="32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70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</a:rPr>
              <a:t>Mixed arithmetic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: must convert one type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to another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5908" y="4019408"/>
            <a:ext cx="2713884" cy="99225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</a:rPr>
              <a:t>1.0 &gt; FLOAT(0)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defRPr/>
            </a:pPr>
            <a:endParaRPr lang="en-US" altLang="zh-CN" sz="2400" dirty="0">
              <a:latin typeface="Times New Roman" panose="02020603050405020304" pitchFamily="18" charset="0"/>
              <a:ea typeface="+mn-ea"/>
            </a:endParaRPr>
          </a:p>
          <a:p>
            <a:pPr marL="342900" indent="-342900" eaLnBrk="1" fontAlgn="auto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</a:rPr>
              <a:t>FLOAT(3) * 4.0</a:t>
            </a:r>
          </a:p>
          <a:p>
            <a:pPr marL="342900" indent="-342900" eaLnBrk="1" fontAlgn="auto" hangingPunct="1">
              <a:lnSpc>
                <a:spcPts val="288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</a:rPr>
              <a:t>3 * INTEGER(4.0)</a:t>
            </a:r>
            <a:endParaRPr lang="zh-CN" altLang="en-US" sz="2400" dirty="0"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1560" y="692696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516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641947" y="1474380"/>
            <a:ext cx="3616952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Variable declaration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9632" y="1842050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 err="1">
                <a:latin typeface="+mj-lt"/>
              </a:rPr>
              <a:t>variable_name</a:t>
            </a:r>
            <a:r>
              <a:rPr lang="en-US" altLang="zh-CN" sz="2400" kern="100" dirty="0">
                <a:latin typeface="+mj-lt"/>
              </a:rPr>
              <a:t> : type;</a:t>
            </a:r>
            <a:endParaRPr lang="zh-CN" altLang="zh-CN" kern="100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64483" y="2852936"/>
            <a:ext cx="3294684" cy="707886"/>
          </a:xfrm>
          <a:prstGeom prst="rect">
            <a:avLst/>
          </a:prstGeom>
          <a:solidFill>
            <a:srgbClr val="FFCCCC"/>
          </a:solidFill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latin typeface="Times New Roman" panose="02020603050405020304" pitchFamily="18" charset="0"/>
              </a:rPr>
              <a:t>Var_1: Integer</a:t>
            </a:r>
            <a:r>
              <a:rPr lang="en-US" altLang="zh-CN" sz="2000" kern="100" dirty="0" smtClean="0">
                <a:latin typeface="Times New Roman" panose="02020603050405020304" pitchFamily="18" charset="0"/>
              </a:rPr>
              <a:t>;</a:t>
            </a:r>
          </a:p>
          <a:p>
            <a:r>
              <a:rPr lang="en-US" altLang="zh-CN" sz="2000" dirty="0"/>
              <a:t>Var_1 : Integer range 1..10</a:t>
            </a:r>
            <a:r>
              <a:rPr lang="en-US" altLang="zh-CN" sz="2000" dirty="0" smtClean="0"/>
              <a:t>;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1256386" y="4521815"/>
            <a:ext cx="5464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 err="1">
                <a:latin typeface="+mj-lt"/>
              </a:rPr>
              <a:t>variable_name</a:t>
            </a:r>
            <a:r>
              <a:rPr lang="en-US" altLang="zh-CN" sz="2400" kern="100" dirty="0">
                <a:latin typeface="+mj-lt"/>
              </a:rPr>
              <a:t> :constant type := value;</a:t>
            </a:r>
            <a:endParaRPr lang="zh-CN" altLang="zh-CN" sz="2400" kern="100" dirty="0"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86949" y="2319263"/>
            <a:ext cx="4293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 err="1">
                <a:latin typeface="+mj-lt"/>
              </a:rPr>
              <a:t>variable_name</a:t>
            </a:r>
            <a:r>
              <a:rPr lang="en-US" altLang="zh-CN" sz="2400" kern="100" dirty="0">
                <a:latin typeface="+mj-lt"/>
              </a:rPr>
              <a:t> :constant </a:t>
            </a:r>
            <a:r>
              <a:rPr lang="en-US" altLang="zh-CN" sz="2400" kern="100" dirty="0" smtClean="0">
                <a:latin typeface="+mj-lt"/>
              </a:rPr>
              <a:t>type;</a:t>
            </a:r>
            <a:endParaRPr lang="zh-CN" altLang="zh-CN" sz="2400" kern="100" dirty="0">
              <a:latin typeface="+mj-lt"/>
            </a:endParaRPr>
          </a:p>
        </p:txBody>
      </p:sp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618837" y="3660580"/>
            <a:ext cx="2261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err="1" smtClean="0">
                <a:solidFill>
                  <a:schemeClr val="accent6"/>
                </a:solidFill>
                <a:latin typeface="+mj-lt"/>
              </a:rPr>
              <a:t>Initialzation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56386" y="4129670"/>
            <a:ext cx="4131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 err="1">
                <a:latin typeface="+mj-lt"/>
              </a:rPr>
              <a:t>variable_name</a:t>
            </a:r>
            <a:r>
              <a:rPr lang="en-US" altLang="zh-CN" sz="2400" kern="100" dirty="0">
                <a:latin typeface="+mj-lt"/>
              </a:rPr>
              <a:t> : </a:t>
            </a:r>
            <a:r>
              <a:rPr lang="en-US" altLang="zh-CN" sz="2400" kern="100" dirty="0" smtClean="0">
                <a:latin typeface="+mj-lt"/>
              </a:rPr>
              <a:t>type:=value;</a:t>
            </a:r>
            <a:endParaRPr lang="zh-CN" altLang="zh-CN" kern="100" dirty="0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00977" y="5152218"/>
            <a:ext cx="3656963" cy="1015663"/>
          </a:xfrm>
          <a:prstGeom prst="rect">
            <a:avLst/>
          </a:prstGeom>
          <a:solidFill>
            <a:srgbClr val="FFCCCC"/>
          </a:solidFill>
        </p:spPr>
        <p:txBody>
          <a:bodyPr wrap="none">
            <a:spAutoFit/>
          </a:bodyPr>
          <a:lstStyle/>
          <a:p>
            <a:r>
              <a:rPr lang="en-US" altLang="zh-CN" sz="2000" kern="100" dirty="0">
                <a:latin typeface="Times New Roman" panose="02020603050405020304" pitchFamily="18" charset="0"/>
              </a:rPr>
              <a:t>Var_1: </a:t>
            </a:r>
            <a:r>
              <a:rPr lang="en-US" altLang="zh-CN" sz="2000" kern="100" dirty="0" smtClean="0">
                <a:latin typeface="Times New Roman" panose="02020603050405020304" pitchFamily="18" charset="0"/>
              </a:rPr>
              <a:t>Integer:=1;</a:t>
            </a:r>
          </a:p>
          <a:p>
            <a:r>
              <a:rPr lang="en-US" altLang="zh-CN" sz="2000" dirty="0"/>
              <a:t>Var_1 : Integer range 1..</a:t>
            </a:r>
            <a:r>
              <a:rPr lang="en-US" altLang="zh-CN" sz="2000" dirty="0" smtClean="0"/>
              <a:t>10:=2;</a:t>
            </a:r>
          </a:p>
          <a:p>
            <a:r>
              <a:rPr lang="en-US" altLang="zh-CN" sz="2000" dirty="0"/>
              <a:t>Cons2 :constant := 8</a:t>
            </a:r>
            <a:r>
              <a:rPr lang="en-US" altLang="zh-CN" sz="2000" dirty="0" smtClean="0"/>
              <a:t>;</a:t>
            </a:r>
            <a:endParaRPr lang="zh-CN" altLang="zh-CN" sz="2000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683568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20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5207" y="1916832"/>
            <a:ext cx="81074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kern="100" dirty="0" smtClean="0">
                <a:latin typeface="+mj-lt"/>
              </a:rPr>
              <a:t>Logical Operators</a:t>
            </a:r>
            <a:r>
              <a:rPr lang="zh-CN" altLang="zh-CN" sz="2800" kern="100" dirty="0" smtClean="0">
                <a:latin typeface="+mj-lt"/>
              </a:rPr>
              <a:t>：</a:t>
            </a:r>
            <a:r>
              <a:rPr lang="en-US" altLang="zh-CN" sz="2800" kern="100" dirty="0" smtClean="0">
                <a:latin typeface="+mj-lt"/>
              </a:rPr>
              <a:t> </a:t>
            </a:r>
            <a:r>
              <a:rPr lang="en-US" altLang="zh-CN" sz="2800" kern="100" dirty="0">
                <a:latin typeface="+mj-lt"/>
              </a:rPr>
              <a:t>and</a:t>
            </a:r>
            <a:r>
              <a:rPr lang="zh-CN" altLang="zh-CN" sz="2800" kern="100" dirty="0">
                <a:latin typeface="+mj-lt"/>
              </a:rPr>
              <a:t>、</a:t>
            </a:r>
            <a:r>
              <a:rPr lang="en-US" altLang="zh-CN" sz="2800" kern="100" dirty="0">
                <a:latin typeface="+mj-lt"/>
              </a:rPr>
              <a:t>or</a:t>
            </a:r>
            <a:r>
              <a:rPr lang="zh-CN" altLang="zh-CN" sz="2800" kern="100" dirty="0">
                <a:latin typeface="+mj-lt"/>
              </a:rPr>
              <a:t>、</a:t>
            </a:r>
            <a:r>
              <a:rPr lang="en-US" altLang="zh-CN" sz="2800" kern="100" dirty="0" err="1" smtClean="0">
                <a:latin typeface="+mj-lt"/>
              </a:rPr>
              <a:t>xor</a:t>
            </a:r>
            <a:endParaRPr lang="zh-CN" altLang="zh-CN" sz="2800" kern="100" dirty="0">
              <a:latin typeface="+mj-lt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kern="100" dirty="0" smtClean="0">
                <a:latin typeface="+mj-lt"/>
              </a:rPr>
              <a:t>Relational </a:t>
            </a:r>
            <a:r>
              <a:rPr lang="en-US" altLang="zh-CN" sz="2800" kern="100" dirty="0">
                <a:latin typeface="+mj-lt"/>
              </a:rPr>
              <a:t>Operators </a:t>
            </a:r>
            <a:r>
              <a:rPr lang="zh-CN" altLang="zh-CN" sz="2800" kern="100" dirty="0" smtClean="0">
                <a:latin typeface="+mj-lt"/>
              </a:rPr>
              <a:t>：</a:t>
            </a:r>
            <a:r>
              <a:rPr lang="en-US" altLang="zh-CN" sz="2800" kern="100" dirty="0" smtClean="0">
                <a:latin typeface="+mj-lt"/>
              </a:rPr>
              <a:t> </a:t>
            </a:r>
            <a:r>
              <a:rPr lang="en-US" altLang="zh-CN" sz="2800" kern="100" dirty="0">
                <a:latin typeface="+mj-lt"/>
              </a:rPr>
              <a:t>=</a:t>
            </a:r>
            <a:r>
              <a:rPr lang="zh-CN" altLang="zh-CN" sz="2800" kern="100" dirty="0">
                <a:latin typeface="+mj-lt"/>
              </a:rPr>
              <a:t>、</a:t>
            </a:r>
            <a:r>
              <a:rPr lang="en-US" altLang="zh-CN" sz="2800" kern="100" dirty="0">
                <a:latin typeface="+mj-lt"/>
              </a:rPr>
              <a:t>/=</a:t>
            </a:r>
            <a:r>
              <a:rPr lang="zh-CN" altLang="zh-CN" sz="2800" kern="100" dirty="0">
                <a:latin typeface="+mj-lt"/>
              </a:rPr>
              <a:t>、</a:t>
            </a:r>
            <a:r>
              <a:rPr lang="en-US" altLang="zh-CN" sz="2800" kern="100" dirty="0">
                <a:latin typeface="+mj-lt"/>
              </a:rPr>
              <a:t>&lt;</a:t>
            </a:r>
            <a:r>
              <a:rPr lang="zh-CN" altLang="zh-CN" sz="2800" kern="100" dirty="0">
                <a:latin typeface="+mj-lt"/>
              </a:rPr>
              <a:t>、</a:t>
            </a:r>
            <a:r>
              <a:rPr lang="en-US" altLang="zh-CN" sz="2800" kern="100" dirty="0">
                <a:latin typeface="+mj-lt"/>
              </a:rPr>
              <a:t>&gt;</a:t>
            </a:r>
            <a:r>
              <a:rPr lang="zh-CN" altLang="zh-CN" sz="2800" kern="100" dirty="0">
                <a:latin typeface="+mj-lt"/>
              </a:rPr>
              <a:t>、</a:t>
            </a:r>
            <a:r>
              <a:rPr lang="en-US" altLang="zh-CN" sz="2800" kern="100" dirty="0">
                <a:latin typeface="+mj-lt"/>
              </a:rPr>
              <a:t>&lt;=</a:t>
            </a:r>
            <a:r>
              <a:rPr lang="zh-CN" altLang="zh-CN" sz="2800" kern="100" dirty="0">
                <a:latin typeface="+mj-lt"/>
              </a:rPr>
              <a:t>、</a:t>
            </a:r>
            <a:r>
              <a:rPr lang="en-US" altLang="zh-CN" sz="2800" kern="100" dirty="0">
                <a:latin typeface="+mj-lt"/>
              </a:rPr>
              <a:t>&gt;=</a:t>
            </a:r>
            <a:endParaRPr lang="zh-CN" altLang="zh-CN" sz="2800" kern="100" dirty="0">
              <a:latin typeface="+mj-lt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kern="100" dirty="0" smtClean="0">
                <a:latin typeface="+mj-lt"/>
              </a:rPr>
              <a:t>Arithmetic Operators</a:t>
            </a:r>
            <a:r>
              <a:rPr lang="zh-CN" altLang="zh-CN" sz="2800" kern="100" dirty="0" smtClean="0">
                <a:latin typeface="+mj-lt"/>
              </a:rPr>
              <a:t>：</a:t>
            </a:r>
            <a:r>
              <a:rPr lang="en-US" altLang="zh-CN" sz="2800" kern="100" dirty="0">
                <a:latin typeface="+mj-lt"/>
              </a:rPr>
              <a:t>+</a:t>
            </a:r>
            <a:r>
              <a:rPr lang="zh-CN" altLang="zh-CN" sz="2800" kern="100" dirty="0">
                <a:latin typeface="+mj-lt"/>
              </a:rPr>
              <a:t>，</a:t>
            </a:r>
            <a:r>
              <a:rPr lang="en-US" altLang="zh-CN" sz="2800" kern="100" dirty="0" smtClean="0">
                <a:latin typeface="+mj-lt"/>
              </a:rPr>
              <a:t>-,&amp;,*,/,</a:t>
            </a:r>
            <a:r>
              <a:rPr lang="en-US" altLang="zh-CN" sz="2800" kern="100" dirty="0" err="1">
                <a:latin typeface="+mj-lt"/>
              </a:rPr>
              <a:t>rem,mod</a:t>
            </a:r>
            <a:r>
              <a:rPr lang="zh-CN" altLang="zh-CN" sz="2800" kern="100" dirty="0">
                <a:latin typeface="+mj-lt"/>
              </a:rPr>
              <a:t>　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79183" y="548680"/>
            <a:ext cx="5352106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Expressions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and </a:t>
            </a: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Operators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537562" y="1474380"/>
            <a:ext cx="32099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Classification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34384" y="4307026"/>
            <a:ext cx="4738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  <a:buClr>
                <a:schemeClr val="accent6"/>
              </a:buClr>
            </a:pPr>
            <a:r>
              <a:rPr lang="en-US" altLang="zh-CN" sz="2400" kern="100" dirty="0" smtClean="0">
                <a:latin typeface="+mj-lt"/>
              </a:rPr>
              <a:t>Highest precedence</a:t>
            </a:r>
            <a:r>
              <a:rPr lang="zh-CN" altLang="zh-CN" sz="2400" kern="100" dirty="0" smtClean="0">
                <a:latin typeface="+mj-lt"/>
              </a:rPr>
              <a:t>：</a:t>
            </a:r>
            <a:r>
              <a:rPr lang="en-US" altLang="zh-CN" sz="2400" kern="100" dirty="0" smtClean="0">
                <a:solidFill>
                  <a:srgbClr val="FF0000"/>
                </a:solidFill>
                <a:latin typeface="+mj-lt"/>
              </a:rPr>
              <a:t>**, not, abs</a:t>
            </a:r>
            <a:endParaRPr lang="zh-CN" altLang="zh-CN" sz="2400" kern="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15315" y="2132856"/>
            <a:ext cx="2515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  <a:buClr>
                <a:schemeClr val="accent6"/>
              </a:buClr>
            </a:pPr>
            <a:r>
              <a:rPr lang="en-US" altLang="zh-CN" sz="2400" kern="100" dirty="0" err="1" smtClean="0">
                <a:solidFill>
                  <a:srgbClr val="FF0000"/>
                </a:solidFill>
                <a:latin typeface="+mj-lt"/>
              </a:rPr>
              <a:t>Boolean,Modular</a:t>
            </a:r>
            <a:endParaRPr lang="zh-CN" altLang="zh-CN" sz="2400" kern="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3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5576" y="1844824"/>
            <a:ext cx="82094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Ada is an international </a:t>
            </a:r>
            <a:r>
              <a:rPr lang="zh-CN" altLang="zh-CN" sz="2400" dirty="0" smtClean="0">
                <a:solidFill>
                  <a:srgbClr val="252525"/>
                </a:solidFill>
                <a:ea typeface="Arial" panose="020B0604020202020204" pitchFamily="34" charset="0"/>
              </a:rPr>
              <a:t>standard</a:t>
            </a:r>
            <a:r>
              <a:rPr lang="en-US" altLang="zh-CN" sz="2400" dirty="0" smtClean="0">
                <a:solidFill>
                  <a:srgbClr val="252525"/>
                </a:solidFill>
                <a:ea typeface="Arial" panose="020B0604020202020204" pitchFamily="34" charset="0"/>
              </a:rPr>
              <a:t>, it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 is</a:t>
            </a:r>
            <a:r>
              <a:rPr lang="en-US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 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a </a:t>
            </a:r>
            <a:r>
              <a:rPr lang="zh-CN" altLang="zh-CN" sz="2400" dirty="0">
                <a:solidFill>
                  <a:schemeClr val="accent6"/>
                </a:solidFill>
                <a:ea typeface="Arial" panose="020B0604020202020204" pitchFamily="34" charset="0"/>
              </a:rPr>
              <a:t>structured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, </a:t>
            </a:r>
            <a:r>
              <a:rPr lang="zh-CN" altLang="zh-CN" sz="2400" dirty="0">
                <a:solidFill>
                  <a:schemeClr val="accent6"/>
                </a:solidFill>
                <a:ea typeface="Arial" panose="020B0604020202020204" pitchFamily="34" charset="0"/>
              </a:rPr>
              <a:t>statically typed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, </a:t>
            </a:r>
            <a:r>
              <a:rPr lang="zh-CN" altLang="zh-CN" sz="2400" dirty="0">
                <a:solidFill>
                  <a:schemeClr val="accent6"/>
                </a:solidFill>
                <a:ea typeface="Arial" panose="020B0604020202020204" pitchFamily="34" charset="0"/>
              </a:rPr>
              <a:t>imperative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, </a:t>
            </a:r>
            <a:r>
              <a:rPr lang="zh-CN" altLang="zh-CN" sz="2400" dirty="0">
                <a:solidFill>
                  <a:schemeClr val="accent6"/>
                </a:solidFill>
                <a:ea typeface="Arial" panose="020B0604020202020204" pitchFamily="34" charset="0"/>
              </a:rPr>
              <a:t>wide-spectrum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, and </a:t>
            </a:r>
            <a:r>
              <a:rPr lang="zh-CN" altLang="zh-CN" sz="2400" dirty="0">
                <a:solidFill>
                  <a:schemeClr val="accent6"/>
                </a:solidFill>
                <a:ea typeface="Arial" panose="020B0604020202020204" pitchFamily="34" charset="0"/>
              </a:rPr>
              <a:t>object-oriented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 </a:t>
            </a:r>
            <a:r>
              <a:rPr lang="en-US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 </a:t>
            </a:r>
            <a:r>
              <a:rPr lang="zh-CN" altLang="zh-CN" sz="2400" dirty="0" smtClean="0">
                <a:solidFill>
                  <a:schemeClr val="accent6"/>
                </a:solidFill>
                <a:ea typeface="Arial" panose="020B0604020202020204" pitchFamily="34" charset="0"/>
              </a:rPr>
              <a:t>high</a:t>
            </a:r>
            <a:r>
              <a:rPr lang="en-US" altLang="zh-CN" sz="2400" dirty="0" smtClean="0">
                <a:solidFill>
                  <a:schemeClr val="accent6"/>
                </a:solidFill>
                <a:ea typeface="Arial" panose="020B0604020202020204" pitchFamily="34" charset="0"/>
              </a:rPr>
              <a:t>-</a:t>
            </a:r>
            <a:r>
              <a:rPr lang="zh-CN" altLang="zh-CN" sz="2400" dirty="0" smtClean="0">
                <a:solidFill>
                  <a:schemeClr val="accent6"/>
                </a:solidFill>
                <a:ea typeface="Arial" panose="020B0604020202020204" pitchFamily="34" charset="0"/>
              </a:rPr>
              <a:t>leve</a:t>
            </a:r>
            <a:r>
              <a:rPr lang="en-US" altLang="zh-CN" sz="2400" dirty="0" smtClean="0">
                <a:solidFill>
                  <a:schemeClr val="accent6"/>
                </a:solidFill>
                <a:ea typeface="Arial" panose="020B0604020202020204" pitchFamily="34" charset="0"/>
              </a:rPr>
              <a:t>l </a:t>
            </a:r>
            <a:r>
              <a:rPr lang="zh-CN" altLang="zh-CN" sz="2400" dirty="0" smtClean="0">
                <a:solidFill>
                  <a:srgbClr val="252525"/>
                </a:solidFill>
                <a:ea typeface="Arial" panose="020B0604020202020204" pitchFamily="34" charset="0"/>
              </a:rPr>
              <a:t>computer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 programming language, extended from </a:t>
            </a:r>
            <a:r>
              <a:rPr lang="zh-CN" altLang="zh-CN" sz="2400" dirty="0">
                <a:solidFill>
                  <a:schemeClr val="accent6"/>
                </a:solidFill>
                <a:ea typeface="Arial" panose="020B0604020202020204" pitchFamily="34" charset="0"/>
              </a:rPr>
              <a:t>Pascal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 and other languages. </a:t>
            </a:r>
            <a:endParaRPr lang="en-US" altLang="zh-CN" sz="2400" dirty="0">
              <a:solidFill>
                <a:srgbClr val="252525"/>
              </a:solidFill>
              <a:ea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zh-CN" sz="2400" dirty="0" smtClean="0">
                <a:solidFill>
                  <a:srgbClr val="252525"/>
                </a:solidFill>
                <a:ea typeface="Arial" panose="020B0604020202020204" pitchFamily="34" charset="0"/>
              </a:rPr>
              <a:t>It 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has built-in language support for </a:t>
            </a:r>
            <a:r>
              <a:rPr lang="zh-CN" altLang="zh-CN" sz="2400" dirty="0">
                <a:solidFill>
                  <a:srgbClr val="FF0000"/>
                </a:solidFill>
                <a:ea typeface="Arial" panose="020B0604020202020204" pitchFamily="34" charset="0"/>
              </a:rPr>
              <a:t>explicit concurrency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, </a:t>
            </a:r>
            <a:r>
              <a:rPr lang="zh-CN" altLang="zh-CN" sz="2400" dirty="0">
                <a:solidFill>
                  <a:srgbClr val="FF0000"/>
                </a:solidFill>
                <a:ea typeface="Arial" panose="020B0604020202020204" pitchFamily="34" charset="0"/>
              </a:rPr>
              <a:t>offering tasks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, </a:t>
            </a:r>
            <a:r>
              <a:rPr lang="zh-CN" altLang="zh-CN" sz="2400" dirty="0">
                <a:solidFill>
                  <a:srgbClr val="FF0000"/>
                </a:solidFill>
                <a:ea typeface="Arial" panose="020B0604020202020204" pitchFamily="34" charset="0"/>
              </a:rPr>
              <a:t>synchronous message passing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, </a:t>
            </a:r>
            <a:r>
              <a:rPr lang="zh-CN" altLang="zh-CN" sz="2400" dirty="0">
                <a:solidFill>
                  <a:srgbClr val="FF0000"/>
                </a:solidFill>
                <a:ea typeface="Arial" panose="020B0604020202020204" pitchFamily="34" charset="0"/>
              </a:rPr>
              <a:t>protected objects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, and </a:t>
            </a:r>
            <a:r>
              <a:rPr lang="zh-CN" altLang="zh-CN" sz="2400" dirty="0">
                <a:solidFill>
                  <a:srgbClr val="FF0000"/>
                </a:solidFill>
                <a:ea typeface="Arial" panose="020B0604020202020204" pitchFamily="34" charset="0"/>
              </a:rPr>
              <a:t>non-determinism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. </a:t>
            </a:r>
            <a:endParaRPr lang="zh-CN" altLang="en-US" sz="2400" dirty="0"/>
          </a:p>
        </p:txBody>
      </p:sp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624721" y="476672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467544" y="1349822"/>
            <a:ext cx="39959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What’s </a:t>
            </a:r>
            <a:r>
              <a:rPr lang="en-US" altLang="zh-CN" sz="2800" dirty="0" err="1" smtClean="0">
                <a:solidFill>
                  <a:schemeClr val="accent6"/>
                </a:solidFill>
                <a:latin typeface="+mj-lt"/>
              </a:rPr>
              <a:t>Ada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38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文本框 6"/>
          <p:cNvSpPr txBox="1">
            <a:spLocks noChangeArrowheads="1"/>
          </p:cNvSpPr>
          <p:nvPr/>
        </p:nvSpPr>
        <p:spPr bwMode="auto">
          <a:xfrm>
            <a:off x="581381" y="1466361"/>
            <a:ext cx="2059859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A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rithmetic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53867" y="1714923"/>
            <a:ext cx="3497752" cy="9951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unary minus (negation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absolute value</a:t>
            </a:r>
          </a:p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8353" y="1902272"/>
            <a:ext cx="977832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-</a:t>
            </a:r>
            <a:r>
              <a:rPr lang="en-US" altLang="zh-CN" sz="2181" b="1" dirty="0" err="1">
                <a:solidFill>
                  <a:srgbClr val="000000"/>
                </a:solidFill>
                <a:latin typeface="+mj-lt"/>
                <a:ea typeface="+mn-ea"/>
              </a:rPr>
              <a:t>int_val</a:t>
            </a:r>
            <a:endParaRPr lang="zh-CN" altLang="en-US" sz="2181" b="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33091" y="2530181"/>
            <a:ext cx="2226572" cy="178253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altLang="zh-CN" sz="2181" b="1" dirty="0" smtClean="0">
                <a:solidFill>
                  <a:srgbClr val="000000"/>
                </a:solidFill>
                <a:latin typeface="+mj-lt"/>
                <a:ea typeface="+mn-ea"/>
              </a:rPr>
              <a:t>+ </a:t>
            </a: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- * / mod </a:t>
            </a:r>
            <a:r>
              <a:rPr lang="en-US" altLang="zh-CN" sz="2181" b="1" dirty="0" err="1">
                <a:solidFill>
                  <a:srgbClr val="000000"/>
                </a:solidFill>
                <a:latin typeface="+mj-lt"/>
                <a:ea typeface="+mn-ea"/>
              </a:rPr>
              <a:t>rem</a:t>
            </a: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 **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16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>
                <a:solidFill>
                  <a:schemeClr val="accent6"/>
                </a:solidFill>
                <a:latin typeface="+mj-lt"/>
                <a:ea typeface="+mn-ea"/>
              </a:rPr>
              <a:t>division</a:t>
            </a:r>
          </a:p>
          <a:p>
            <a:pPr eaLnBrk="1" fontAlgn="auto" hangingPunct="1">
              <a:lnSpc>
                <a:spcPts val="288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remainder</a:t>
            </a:r>
          </a:p>
          <a:p>
            <a:pPr eaLnBrk="1" fontAlgn="auto" hangingPunct="1">
              <a:lnSpc>
                <a:spcPts val="288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>
                <a:solidFill>
                  <a:srgbClr val="7030A0"/>
                </a:solidFill>
                <a:latin typeface="+mj-lt"/>
                <a:ea typeface="+mn-ea"/>
              </a:rPr>
              <a:t>modulus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exponentiation</a:t>
            </a:r>
            <a:endParaRPr lang="zh-CN" altLang="en-US" sz="218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88403" y="2204111"/>
            <a:ext cx="1777731" cy="214161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abs </a:t>
            </a:r>
            <a:r>
              <a:rPr lang="en-US" altLang="zh-CN" sz="2181" b="1" dirty="0" err="1">
                <a:solidFill>
                  <a:srgbClr val="000000"/>
                </a:solidFill>
                <a:latin typeface="+mj-lt"/>
                <a:ea typeface="+mn-ea"/>
              </a:rPr>
              <a:t>int_val</a:t>
            </a:r>
            <a:endParaRPr lang="en-US" altLang="zh-CN" sz="2181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41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chemeClr val="accent6"/>
                </a:solidFill>
                <a:latin typeface="+mj-lt"/>
                <a:ea typeface="+mn-ea"/>
              </a:rPr>
              <a:t>23 / 4 = 5</a:t>
            </a:r>
          </a:p>
          <a:p>
            <a:pPr eaLnBrk="1" fontAlgn="auto" hangingPunct="1">
              <a:lnSpc>
                <a:spcPts val="28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23 </a:t>
            </a:r>
            <a:r>
              <a:rPr lang="en-US" altLang="zh-CN" sz="2181" b="1" dirty="0" err="1">
                <a:solidFill>
                  <a:srgbClr val="000000"/>
                </a:solidFill>
                <a:latin typeface="+mj-lt"/>
                <a:ea typeface="+mn-ea"/>
              </a:rPr>
              <a:t>rem</a:t>
            </a: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 4 = 3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b="1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097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7030A0"/>
                </a:solidFill>
                <a:latin typeface="+mj-lt"/>
                <a:ea typeface="+mn-ea"/>
              </a:rPr>
              <a:t>-23 mod 4 = 1</a:t>
            </a:r>
          </a:p>
          <a:p>
            <a:pPr eaLnBrk="1" fontAlgn="auto" hangingPunct="1">
              <a:lnSpc>
                <a:spcPts val="288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2 ** 4 = </a:t>
            </a:r>
            <a:r>
              <a:rPr lang="en-US" altLang="zh-CN" sz="2181" b="1" dirty="0" smtClean="0">
                <a:solidFill>
                  <a:srgbClr val="000000"/>
                </a:solidFill>
                <a:latin typeface="+mj-lt"/>
                <a:ea typeface="+mn-ea"/>
              </a:rPr>
              <a:t>16    </a:t>
            </a:r>
            <a:endParaRPr lang="zh-CN" altLang="en-US" sz="2181" b="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46094" name="文本框 13"/>
          <p:cNvSpPr txBox="1">
            <a:spLocks noChangeArrowheads="1"/>
          </p:cNvSpPr>
          <p:nvPr/>
        </p:nvSpPr>
        <p:spPr bwMode="auto">
          <a:xfrm>
            <a:off x="584586" y="4442058"/>
            <a:ext cx="20630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Relational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72904" y="4978156"/>
            <a:ext cx="1946046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6"/>
                </a:solidFill>
                <a:latin typeface="+mj-lt"/>
                <a:ea typeface="+mn-ea"/>
              </a:rPr>
              <a:t>= /= &lt; &gt; &lt;= &gt;=</a:t>
            </a:r>
            <a:endParaRPr lang="zh-CN" altLang="en-US" sz="2400" b="1" dirty="0">
              <a:solidFill>
                <a:schemeClr val="accent6"/>
              </a:solidFill>
              <a:latin typeface="+mj-lt"/>
              <a:ea typeface="+mn-ea"/>
            </a:endParaRP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539552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126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46600" y="2088786"/>
            <a:ext cx="429046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+mj-lt"/>
              </a:rPr>
              <a:t>X /= Y</a:t>
            </a:r>
            <a:endParaRPr lang="zh-CN" altLang="zh-CN" sz="28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+mj-lt"/>
              </a:rPr>
              <a:t>"" &lt; "A" and "A" &lt; "</a:t>
            </a:r>
            <a:r>
              <a:rPr lang="en-US" altLang="zh-CN" sz="2800" kern="100" dirty="0" err="1" smtClean="0">
                <a:latin typeface="+mj-lt"/>
              </a:rPr>
              <a:t>Aa</a:t>
            </a:r>
            <a:endParaRPr lang="en-US" altLang="zh-CN" sz="28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 smtClean="0">
                <a:latin typeface="+mj-lt"/>
              </a:rPr>
              <a:t>"</a:t>
            </a:r>
            <a:r>
              <a:rPr lang="en-US" altLang="zh-CN" sz="2800" kern="100" dirty="0" err="1" smtClean="0">
                <a:latin typeface="+mj-lt"/>
              </a:rPr>
              <a:t>Aa</a:t>
            </a:r>
            <a:r>
              <a:rPr lang="en-US" altLang="zh-CN" sz="2800" kern="100" dirty="0">
                <a:latin typeface="+mj-lt"/>
              </a:rPr>
              <a:t>" &lt; "B" and "A" &lt;"A  " </a:t>
            </a:r>
            <a:endParaRPr lang="zh-CN" altLang="zh-CN" sz="28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 err="1">
                <a:latin typeface="+mj-lt"/>
              </a:rPr>
              <a:t>My_Car</a:t>
            </a:r>
            <a:r>
              <a:rPr lang="en-US" altLang="zh-CN" sz="2800" kern="100" dirty="0">
                <a:latin typeface="+mj-lt"/>
              </a:rPr>
              <a:t> = null; </a:t>
            </a:r>
            <a:endParaRPr lang="en-US" altLang="zh-CN" sz="28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 err="1" smtClean="0">
                <a:latin typeface="+mj-lt"/>
              </a:rPr>
              <a:t>My_Car</a:t>
            </a:r>
            <a:r>
              <a:rPr lang="en-US" altLang="zh-CN" sz="2800" kern="100" dirty="0" smtClean="0">
                <a:latin typeface="+mj-lt"/>
              </a:rPr>
              <a:t> </a:t>
            </a:r>
            <a:r>
              <a:rPr lang="en-US" altLang="zh-CN" sz="2800" kern="100" dirty="0">
                <a:latin typeface="+mj-lt"/>
              </a:rPr>
              <a:t>= </a:t>
            </a:r>
            <a:r>
              <a:rPr lang="en-US" altLang="zh-CN" sz="2800" kern="100" dirty="0" err="1">
                <a:latin typeface="+mj-lt"/>
              </a:rPr>
              <a:t>Your_Car</a:t>
            </a:r>
            <a:r>
              <a:rPr lang="en-US" altLang="zh-CN" sz="2800" kern="100" dirty="0">
                <a:latin typeface="+mj-lt"/>
              </a:rPr>
              <a:t>     </a:t>
            </a:r>
            <a:endParaRPr lang="en-US" altLang="zh-CN" sz="28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 smtClean="0">
                <a:latin typeface="+mj-lt"/>
              </a:rPr>
              <a:t> N not </a:t>
            </a:r>
            <a:r>
              <a:rPr lang="en-US" altLang="zh-CN" sz="2800" kern="100" dirty="0">
                <a:latin typeface="+mj-lt"/>
              </a:rPr>
              <a:t>in 1..10 </a:t>
            </a:r>
            <a:endParaRPr lang="en-US" altLang="zh-CN" sz="28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 smtClean="0">
                <a:latin typeface="+mj-lt"/>
              </a:rPr>
              <a:t>Today </a:t>
            </a:r>
            <a:r>
              <a:rPr lang="en-US" altLang="zh-CN" sz="2800" kern="100" dirty="0">
                <a:latin typeface="+mj-lt"/>
              </a:rPr>
              <a:t>in </a:t>
            </a:r>
            <a:r>
              <a:rPr lang="en-US" altLang="zh-CN" sz="2800" kern="100" dirty="0" err="1">
                <a:latin typeface="+mj-lt"/>
              </a:rPr>
              <a:t>Mon..</a:t>
            </a:r>
            <a:r>
              <a:rPr lang="en-US" altLang="zh-CN" sz="2800" kern="100" dirty="0" err="1" smtClean="0">
                <a:latin typeface="+mj-lt"/>
              </a:rPr>
              <a:t>Fri</a:t>
            </a:r>
            <a:endParaRPr lang="zh-CN" altLang="zh-CN" sz="2800" kern="100" dirty="0">
              <a:latin typeface="+mj-lt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39552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497931" y="1474380"/>
            <a:ext cx="3209973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Example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000" y="3643057"/>
            <a:ext cx="441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+mj-lt"/>
              </a:rPr>
              <a:t>A = (A/B)*B + (A </a:t>
            </a:r>
            <a:r>
              <a:rPr lang="en-US" altLang="zh-CN" sz="2800" kern="100" dirty="0" err="1">
                <a:latin typeface="+mj-lt"/>
              </a:rPr>
              <a:t>rem</a:t>
            </a:r>
            <a:r>
              <a:rPr lang="en-US" altLang="zh-CN" sz="2800" kern="100" dirty="0">
                <a:latin typeface="+mj-lt"/>
              </a:rPr>
              <a:t> B);</a:t>
            </a:r>
            <a:endParaRPr lang="zh-CN" altLang="zh-CN" sz="28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+mj-lt"/>
              </a:rPr>
              <a:t>A = B*N + (A mod B);</a:t>
            </a:r>
            <a:endParaRPr lang="zh-CN" altLang="zh-CN" sz="2800" kern="100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7931" y="2332960"/>
            <a:ext cx="25571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+mj-lt"/>
              </a:rPr>
              <a:t>"A"&amp;"B" = "AB"</a:t>
            </a:r>
            <a:endParaRPr lang="zh-CN" altLang="en-US" sz="2800" kern="100" dirty="0">
              <a:latin typeface="+mj-lt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4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5" name="文本框 6"/>
          <p:cNvSpPr txBox="1">
            <a:spLocks noChangeArrowheads="1"/>
          </p:cNvSpPr>
          <p:nvPr/>
        </p:nvSpPr>
        <p:spPr bwMode="auto">
          <a:xfrm>
            <a:off x="1115616" y="2132361"/>
            <a:ext cx="7530911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  <a:ea typeface="+mn-ea"/>
              </a:rPr>
              <a:t>Elementary</a:t>
            </a:r>
            <a:r>
              <a:rPr lang="en-US" altLang="zh-CN" sz="2800" dirty="0">
                <a:solidFill>
                  <a:srgbClr val="000000"/>
                </a:solidFill>
                <a:latin typeface="+mj-lt"/>
                <a:ea typeface="+mn-ea"/>
              </a:rPr>
              <a:t> Types : Values are 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  <a:ea typeface="+mn-ea"/>
              </a:rPr>
              <a:t>logically indivisible</a:t>
            </a:r>
            <a:endParaRPr lang="en-US" altLang="zh-CN" sz="28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+mj-lt"/>
                <a:ea typeface="+mn-ea"/>
              </a:rPr>
              <a:t>Composite</a:t>
            </a:r>
            <a:r>
              <a:rPr lang="en-US" altLang="zh-CN" sz="2800" dirty="0">
                <a:solidFill>
                  <a:srgbClr val="000000"/>
                </a:solidFill>
                <a:latin typeface="+mj-lt"/>
                <a:ea typeface="+mn-ea"/>
              </a:rPr>
              <a:t> Types : Values composed 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  <a:ea typeface="+mn-ea"/>
              </a:rPr>
              <a:t>from components</a:t>
            </a:r>
            <a:endParaRPr lang="zh-CN" altLang="en-US" sz="28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58" y="3886742"/>
            <a:ext cx="6603826" cy="1907372"/>
          </a:xfrm>
          <a:prstGeom prst="rect">
            <a:avLst/>
          </a:prstGeom>
        </p:spPr>
      </p:pic>
      <p:sp>
        <p:nvSpPr>
          <p:cNvPr id="12" name="文本框 6"/>
          <p:cNvSpPr txBox="1">
            <a:spLocks noChangeArrowheads="1"/>
          </p:cNvSpPr>
          <p:nvPr/>
        </p:nvSpPr>
        <p:spPr bwMode="auto">
          <a:xfrm>
            <a:off x="611560" y="1534308"/>
            <a:ext cx="3879075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Type Classification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611560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85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2776"/>
            <a:ext cx="5437584" cy="4537622"/>
          </a:xfrm>
          <a:prstGeom prst="rect">
            <a:avLst/>
          </a:prstGeom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611560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53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0" name="文本框 7"/>
          <p:cNvSpPr txBox="1">
            <a:spLocks noChangeArrowheads="1"/>
          </p:cNvSpPr>
          <p:nvPr/>
        </p:nvSpPr>
        <p:spPr bwMode="auto">
          <a:xfrm>
            <a:off x="971600" y="1976404"/>
            <a:ext cx="7200800" cy="11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fontAlgn="auto" hangingPunct="1">
              <a:lnSpc>
                <a:spcPts val="2748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j-lt"/>
                <a:ea typeface="+mn-ea"/>
              </a:rPr>
              <a:t>Ordered → relational operators are defined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8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801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j-lt"/>
                <a:ea typeface="+mn-ea"/>
              </a:rPr>
              <a:t>Each value of a discrete type has a position number</a:t>
            </a:r>
            <a:endParaRPr lang="zh-CN" altLang="en-US" sz="28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2" y="3186674"/>
            <a:ext cx="5846495" cy="2715269"/>
          </a:xfrm>
          <a:prstGeom prst="rect">
            <a:avLst/>
          </a:prstGeom>
        </p:spPr>
      </p:pic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611560" y="1462300"/>
            <a:ext cx="2823273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Scalar Types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1560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0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文本框 6"/>
          <p:cNvSpPr txBox="1">
            <a:spLocks noChangeArrowheads="1"/>
          </p:cNvSpPr>
          <p:nvPr/>
        </p:nvSpPr>
        <p:spPr bwMode="auto">
          <a:xfrm>
            <a:off x="1013466" y="1853680"/>
            <a:ext cx="7784555" cy="62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Positive or negative number with </a:t>
            </a:r>
            <a:r>
              <a:rPr lang="en-US" altLang="zh-CN" sz="2800" b="1" dirty="0">
                <a:solidFill>
                  <a:srgbClr val="000000"/>
                </a:solidFill>
                <a:latin typeface="+mj-lt"/>
              </a:rPr>
              <a:t>no 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decimal part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66173" y="2712895"/>
            <a:ext cx="466474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>
                <a:solidFill>
                  <a:srgbClr val="FF0000"/>
                </a:solidFill>
                <a:latin typeface="+mj-lt"/>
                <a:ea typeface="+mn-ea"/>
              </a:rPr>
              <a:t>354</a:t>
            </a:r>
            <a:endParaRPr lang="zh-CN" altLang="en-US" sz="2181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51852" y="2712895"/>
            <a:ext cx="870431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>
                <a:solidFill>
                  <a:srgbClr val="FF0000"/>
                </a:solidFill>
                <a:latin typeface="+mj-lt"/>
                <a:ea typeface="+mn-ea"/>
              </a:rPr>
              <a:t>-52689</a:t>
            </a:r>
            <a:endParaRPr lang="zh-CN" altLang="en-US" sz="2181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7757" y="2712895"/>
            <a:ext cx="785471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>
                <a:solidFill>
                  <a:srgbClr val="FF0000"/>
                </a:solidFill>
                <a:latin typeface="+mj-lt"/>
                <a:ea typeface="+mn-ea"/>
              </a:rPr>
              <a:t>+4432</a:t>
            </a:r>
            <a:endParaRPr lang="zh-CN" altLang="en-US" sz="2181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45069" name="文本框 12"/>
          <p:cNvSpPr txBox="1">
            <a:spLocks noChangeArrowheads="1"/>
          </p:cNvSpPr>
          <p:nvPr/>
        </p:nvSpPr>
        <p:spPr bwMode="auto">
          <a:xfrm>
            <a:off x="1115480" y="3422201"/>
            <a:ext cx="3302186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Range of integers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92429" y="4215449"/>
            <a:ext cx="6426631" cy="67967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err="1">
                <a:solidFill>
                  <a:srgbClr val="000000"/>
                </a:solidFill>
                <a:latin typeface="+mj-lt"/>
                <a:ea typeface="+mn-ea"/>
              </a:rPr>
              <a:t>Integer’First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:smallest integer on given system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err="1">
                <a:solidFill>
                  <a:srgbClr val="000000"/>
                </a:solidFill>
                <a:latin typeface="+mj-lt"/>
                <a:ea typeface="+mn-ea"/>
              </a:rPr>
              <a:t>Integer’Last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:largest integer on given system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67611" y="5307304"/>
            <a:ext cx="5280292" cy="66684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+mj-lt"/>
                <a:ea typeface="+mn-ea"/>
              </a:rPr>
              <a:t>Put ("The lowest integer value is: ");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 dirty="0">
              <a:solidFill>
                <a:srgbClr val="7030A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+mj-lt"/>
                <a:ea typeface="+mn-ea"/>
              </a:rPr>
              <a:t>Put  </a:t>
            </a:r>
            <a:r>
              <a:rPr lang="en-US" altLang="zh-CN" sz="2400" b="1" dirty="0" smtClean="0">
                <a:solidFill>
                  <a:srgbClr val="7030A0"/>
                </a:solidFill>
                <a:latin typeface="+mj-lt"/>
                <a:ea typeface="+mn-ea"/>
              </a:rPr>
              <a:t>(</a:t>
            </a:r>
            <a:r>
              <a:rPr lang="en-US" altLang="zh-CN" sz="2400" b="1" dirty="0" err="1" smtClean="0">
                <a:solidFill>
                  <a:srgbClr val="7030A0"/>
                </a:solidFill>
                <a:latin typeface="+mj-lt"/>
                <a:ea typeface="+mn-ea"/>
              </a:rPr>
              <a:t>Integer'First</a:t>
            </a:r>
            <a:r>
              <a:rPr lang="en-US" altLang="zh-CN" sz="2400" b="1" dirty="0">
                <a:solidFill>
                  <a:srgbClr val="7030A0"/>
                </a:solidFill>
                <a:latin typeface="+mj-lt"/>
                <a:ea typeface="+mn-ea"/>
              </a:rPr>
              <a:t>); </a:t>
            </a:r>
            <a:r>
              <a:rPr lang="en-US" altLang="zh-CN" sz="2400" b="1" dirty="0" err="1">
                <a:solidFill>
                  <a:srgbClr val="7030A0"/>
                </a:solidFill>
                <a:latin typeface="+mj-lt"/>
                <a:ea typeface="+mn-ea"/>
              </a:rPr>
              <a:t>New_Line</a:t>
            </a:r>
            <a:r>
              <a:rPr lang="en-US" altLang="zh-CN" sz="2400" b="1" dirty="0">
                <a:solidFill>
                  <a:srgbClr val="7030A0"/>
                </a:solidFill>
                <a:latin typeface="+mj-lt"/>
                <a:ea typeface="+mn-ea"/>
              </a:rPr>
              <a:t>;</a:t>
            </a:r>
            <a:endParaRPr lang="zh-CN" altLang="en-US" sz="2400" b="1" dirty="0">
              <a:solidFill>
                <a:srgbClr val="7030A0"/>
              </a:solidFill>
              <a:latin typeface="+mj-lt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84168" y="2532030"/>
            <a:ext cx="2599979" cy="1477328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r>
              <a:rPr lang="en-US" altLang="zh-CN" kern="100" dirty="0" smtClean="0">
                <a:latin typeface="Times New Roman" panose="02020603050405020304" pitchFamily="18" charset="0"/>
              </a:rPr>
              <a:t>Integer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kern="100" dirty="0" err="1" smtClean="0">
                <a:latin typeface="Times New Roman" panose="02020603050405020304" pitchFamily="18" charset="0"/>
              </a:rPr>
              <a:t>Short_Integer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kern="100" dirty="0" err="1" smtClean="0">
                <a:latin typeface="Times New Roman" panose="02020603050405020304" pitchFamily="18" charset="0"/>
              </a:rPr>
              <a:t>Short_Short_Integer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kern="100" dirty="0" err="1" smtClean="0">
                <a:latin typeface="Times New Roman" panose="02020603050405020304" pitchFamily="18" charset="0"/>
              </a:rPr>
              <a:t>Long_Integer</a:t>
            </a:r>
            <a:endParaRPr lang="en-US" altLang="zh-CN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kern="100" dirty="0" err="1" smtClean="0">
                <a:latin typeface="Times New Roman" panose="02020603050405020304" pitchFamily="18" charset="0"/>
              </a:rPr>
              <a:t>Long_Long_Integer</a:t>
            </a:r>
            <a:endParaRPr lang="zh-CN" altLang="en-US" dirty="0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539552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548207" y="1375423"/>
            <a:ext cx="29436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Integer Types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16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文本框 6"/>
          <p:cNvSpPr txBox="1">
            <a:spLocks noChangeArrowheads="1"/>
          </p:cNvSpPr>
          <p:nvPr/>
        </p:nvSpPr>
        <p:spPr bwMode="auto">
          <a:xfrm>
            <a:off x="611560" y="1548800"/>
            <a:ext cx="7784555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Modular type 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zh-CN" sz="2800" dirty="0" smtClean="0">
                <a:solidFill>
                  <a:srgbClr val="FF0000"/>
                </a:solidFill>
                <a:latin typeface="+mj-lt"/>
              </a:rPr>
              <a:t>unsigned </a:t>
            </a:r>
            <a:r>
              <a:rPr lang="en-US" altLang="zh-CN" sz="2800" dirty="0" err="1" smtClean="0">
                <a:solidFill>
                  <a:srgbClr val="FF0000"/>
                </a:solidFill>
                <a:latin typeface="+mj-lt"/>
              </a:rPr>
              <a:t>int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</a:rPr>
              <a:t>)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5069" name="文本框 12"/>
          <p:cNvSpPr txBox="1">
            <a:spLocks noChangeArrowheads="1"/>
          </p:cNvSpPr>
          <p:nvPr/>
        </p:nvSpPr>
        <p:spPr bwMode="auto">
          <a:xfrm>
            <a:off x="611560" y="3886081"/>
            <a:ext cx="1958870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Byte type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75656" y="2074403"/>
            <a:ext cx="6109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latin typeface="+mj-lt"/>
              </a:rPr>
              <a:t>type </a:t>
            </a:r>
            <a:r>
              <a:rPr lang="en-US" altLang="zh-CN" sz="2400" kern="100" dirty="0" err="1" smtClean="0">
                <a:latin typeface="+mj-lt"/>
              </a:rPr>
              <a:t>type_name</a:t>
            </a:r>
            <a:r>
              <a:rPr lang="en-US" altLang="zh-CN" sz="2400" kern="100" dirty="0" smtClean="0">
                <a:latin typeface="+mj-lt"/>
              </a:rPr>
              <a:t> </a:t>
            </a:r>
            <a:r>
              <a:rPr lang="en-US" altLang="zh-CN" sz="2400" kern="100" dirty="0">
                <a:latin typeface="+mj-lt"/>
              </a:rPr>
              <a:t>is mod </a:t>
            </a:r>
            <a:r>
              <a:rPr lang="en-US" altLang="zh-CN" sz="2400" kern="100" dirty="0" err="1">
                <a:latin typeface="+mj-lt"/>
              </a:rPr>
              <a:t>range_specification</a:t>
            </a:r>
            <a:endParaRPr lang="zh-CN" altLang="en-US" sz="2400" dirty="0"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39182" y="3184620"/>
            <a:ext cx="2531462" cy="369332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</a:rPr>
              <a:t>0..range_specification - 1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 rot="2277961">
            <a:off x="3001834" y="2845809"/>
            <a:ext cx="1516379" cy="217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14278" y="4478211"/>
            <a:ext cx="3058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latin typeface="+mj-lt"/>
              </a:rPr>
              <a:t>type Byte is mod 256</a:t>
            </a:r>
            <a:endParaRPr lang="zh-CN" altLang="en-US" sz="2400" kern="100" dirty="0"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04048" y="4571836"/>
            <a:ext cx="936104" cy="369332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</a:rPr>
              <a:t>0 .. 255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1560" y="620688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44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1" name="文本框 6"/>
          <p:cNvSpPr txBox="1">
            <a:spLocks noChangeArrowheads="1"/>
          </p:cNvSpPr>
          <p:nvPr/>
        </p:nvSpPr>
        <p:spPr bwMode="auto">
          <a:xfrm>
            <a:off x="611560" y="1502905"/>
            <a:ext cx="3773405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Write an algorithm to</a:t>
            </a:r>
            <a:endParaRPr lang="zh-CN" altLang="en-US" sz="28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8893" y="2080079"/>
            <a:ext cx="5697072" cy="110286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181" dirty="0" smtClean="0">
                <a:solidFill>
                  <a:srgbClr val="000000"/>
                </a:solidFill>
                <a:latin typeface="+mj-lt"/>
                <a:ea typeface="+mn-ea"/>
              </a:rPr>
              <a:t>Accept </a:t>
            </a: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the weight of the user (in kilograms)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181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181" dirty="0" smtClean="0">
                <a:solidFill>
                  <a:srgbClr val="000000"/>
                </a:solidFill>
                <a:latin typeface="+mj-lt"/>
                <a:ea typeface="+mn-ea"/>
              </a:rPr>
              <a:t>Compute </a:t>
            </a: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the equivalent weight in pounds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181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181" dirty="0" smtClean="0">
                <a:solidFill>
                  <a:srgbClr val="000000"/>
                </a:solidFill>
                <a:latin typeface="+mj-lt"/>
                <a:ea typeface="+mn-ea"/>
              </a:rPr>
              <a:t>Display</a:t>
            </a: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:</a:t>
            </a:r>
            <a:endParaRPr lang="zh-CN" altLang="en-US" sz="218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81580" y="3933056"/>
            <a:ext cx="4539704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+mj-lt"/>
                <a:ea typeface="+mn-ea"/>
              </a:rPr>
              <a:t>Hint</a:t>
            </a:r>
            <a:r>
              <a:rPr lang="en-US" altLang="zh-CN" sz="2181" dirty="0">
                <a:solidFill>
                  <a:srgbClr val="000000"/>
                </a:solidFill>
                <a:latin typeface="+mj-lt"/>
                <a:ea typeface="+mn-ea"/>
              </a:rPr>
              <a:t>: 1 pound = 0.453592 kilograms.</a:t>
            </a:r>
            <a:endParaRPr lang="zh-CN" altLang="en-US" sz="2181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11560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969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9" name="文本框 12"/>
          <p:cNvSpPr txBox="1">
            <a:spLocks noChangeArrowheads="1"/>
          </p:cNvSpPr>
          <p:nvPr/>
        </p:nvSpPr>
        <p:spPr bwMode="auto">
          <a:xfrm>
            <a:off x="611560" y="1412776"/>
            <a:ext cx="2655535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Boolean Type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4087" y="1852328"/>
            <a:ext cx="3836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Times New Roman" panose="02020603050405020304" pitchFamily="18" charset="0"/>
              </a:rPr>
              <a:t>type Boolean is (True, False);</a:t>
            </a:r>
            <a:endParaRPr lang="zh-CN" altLang="zh-CN" sz="2400" kern="100" dirty="0">
              <a:latin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32040" y="1852327"/>
            <a:ext cx="3672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True is not equal to 1;</a:t>
            </a:r>
            <a:endParaRPr lang="zh-CN" altLang="zh-CN" sz="2400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07285" y="4580849"/>
            <a:ext cx="68231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solidFill>
                  <a:srgbClr val="7030A0"/>
                </a:solidFill>
                <a:latin typeface="+mj-lt"/>
              </a:rPr>
              <a:t>type type_name is (</a:t>
            </a:r>
            <a:r>
              <a:rPr lang="en-US" altLang="zh-CN" sz="2400" kern="100" dirty="0" err="1">
                <a:solidFill>
                  <a:srgbClr val="7030A0"/>
                </a:solidFill>
                <a:latin typeface="+mj-lt"/>
              </a:rPr>
              <a:t>elememt_list</a:t>
            </a:r>
            <a:r>
              <a:rPr lang="en-US" altLang="zh-CN" sz="2400" kern="100" dirty="0">
                <a:solidFill>
                  <a:srgbClr val="7030A0"/>
                </a:solidFill>
                <a:latin typeface="+mj-lt"/>
              </a:rPr>
              <a:t>)</a:t>
            </a:r>
            <a:r>
              <a:rPr lang="zh-CN" altLang="zh-CN" sz="2400" kern="100" dirty="0">
                <a:solidFill>
                  <a:srgbClr val="7030A0"/>
                </a:solidFill>
                <a:latin typeface="+mj-lt"/>
              </a:rPr>
              <a:t>；</a:t>
            </a:r>
          </a:p>
        </p:txBody>
      </p:sp>
      <p:sp>
        <p:nvSpPr>
          <p:cNvPr id="14" name="文本框 12"/>
          <p:cNvSpPr txBox="1">
            <a:spLocks noChangeArrowheads="1"/>
          </p:cNvSpPr>
          <p:nvPr/>
        </p:nvSpPr>
        <p:spPr bwMode="auto">
          <a:xfrm>
            <a:off x="602744" y="2699479"/>
            <a:ext cx="3375283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Enumeration Type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1560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7631" y="3255723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latin typeface="+mj-lt"/>
              </a:rPr>
              <a:t>A data type whose values are a collection of allowed words</a:t>
            </a:r>
            <a:endParaRPr lang="zh-CN" altLang="en-US" sz="2400" kern="100" dirty="0">
              <a:latin typeface="+mj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86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55576" y="2276872"/>
            <a:ext cx="8208912" cy="276998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858022" algn="l"/>
              </a:tabLst>
              <a:defRPr/>
            </a:pPr>
            <a:r>
              <a:rPr lang="en-US" altLang="zh-CN" sz="2400" b="1" dirty="0" smtClean="0">
                <a:solidFill>
                  <a:srgbClr val="000000"/>
                </a:solidFill>
                <a:latin typeface="+mj-lt"/>
                <a:ea typeface="+mn-ea"/>
              </a:rPr>
              <a:t>type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Class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(Freshman, Sophomore, Junior, Senior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);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858022" algn="l"/>
              </a:tabLs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type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days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(Mon, Tue, Wed, Thu, Fri, Sat, Sun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);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858022" algn="l"/>
              </a:tabLs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type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colours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+mj-lt"/>
                <a:ea typeface="+mn-ea"/>
              </a:rPr>
              <a:t>is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(white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, red, yellow, green, blue, </a:t>
            </a:r>
            <a:r>
              <a:rPr lang="en-US" altLang="zh-CN" sz="2400" dirty="0" err="1" smtClean="0">
                <a:solidFill>
                  <a:srgbClr val="000000"/>
                </a:solidFill>
                <a:latin typeface="+mj-lt"/>
                <a:ea typeface="+mn-ea"/>
              </a:rPr>
              <a:t>pink,black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);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858022" algn="l"/>
              </a:tabLs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type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traffic_colours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(green, yellow, red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);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  <a:tab pos="858022" algn="l"/>
              </a:tabLs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type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suits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(clubs, diamonds, hearts, spades);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591766" y="1554930"/>
            <a:ext cx="3983848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Enumeration Types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1560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41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5576" y="1663433"/>
            <a:ext cx="813747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zh-CN" sz="2400" dirty="0" smtClean="0">
                <a:solidFill>
                  <a:srgbClr val="252525"/>
                </a:solidFill>
                <a:ea typeface="Arial" panose="020B0604020202020204" pitchFamily="34" charset="0"/>
              </a:rPr>
              <a:t>Ada 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was originally designed by a team led by </a:t>
            </a:r>
            <a:r>
              <a:rPr lang="zh-CN" altLang="zh-CN" sz="2400" dirty="0">
                <a:solidFill>
                  <a:schemeClr val="accent6"/>
                </a:solidFill>
                <a:ea typeface="Arial" panose="020B0604020202020204" pitchFamily="34" charset="0"/>
              </a:rPr>
              <a:t>Jean Ichbiah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 of </a:t>
            </a:r>
            <a:r>
              <a:rPr lang="zh-CN" altLang="zh-CN" sz="2400" dirty="0">
                <a:solidFill>
                  <a:schemeClr val="accent6"/>
                </a:solidFill>
                <a:ea typeface="Arial" panose="020B0604020202020204" pitchFamily="34" charset="0"/>
              </a:rPr>
              <a:t>CII Honeywell Bull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 under contract to the </a:t>
            </a:r>
            <a:r>
              <a:rPr lang="zh-CN" altLang="zh-CN" sz="2400" dirty="0">
                <a:solidFill>
                  <a:schemeClr val="accent6"/>
                </a:solidFill>
                <a:ea typeface="Arial" panose="020B0604020202020204" pitchFamily="34" charset="0"/>
              </a:rPr>
              <a:t>United States Department of Defense (DoD) 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from 1977 to 1983 to supersede the hundreds of programming languages then used by the DoD. </a:t>
            </a:r>
            <a:endParaRPr lang="en-US" altLang="zh-CN" sz="2400" dirty="0" smtClean="0">
              <a:solidFill>
                <a:srgbClr val="252525"/>
              </a:solidFill>
              <a:ea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zh-CN" sz="2400" dirty="0" smtClean="0">
                <a:solidFill>
                  <a:srgbClr val="252525"/>
                </a:solidFill>
                <a:ea typeface="Arial" panose="020B0604020202020204" pitchFamily="34" charset="0"/>
              </a:rPr>
              <a:t>Ada 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was named after </a:t>
            </a:r>
            <a:r>
              <a:rPr lang="zh-CN" altLang="zh-CN" sz="2400" dirty="0">
                <a:solidFill>
                  <a:schemeClr val="accent6"/>
                </a:solidFill>
                <a:ea typeface="Arial" panose="020B0604020202020204" pitchFamily="34" charset="0"/>
              </a:rPr>
              <a:t>Ada Lovelace</a:t>
            </a:r>
            <a:r>
              <a:rPr lang="zh-CN" altLang="zh-CN" sz="2400" dirty="0">
                <a:solidFill>
                  <a:srgbClr val="252525"/>
                </a:solidFill>
                <a:ea typeface="Arial" panose="020B0604020202020204" pitchFamily="34" charset="0"/>
              </a:rPr>
              <a:t> (1815–1852), who is credited as being the first computer programmer</a:t>
            </a:r>
            <a:r>
              <a:rPr lang="zh-CN" altLang="zh-CN" sz="2400" dirty="0" smtClean="0">
                <a:solidFill>
                  <a:srgbClr val="252525"/>
                </a:solidFill>
                <a:ea typeface="Arial" panose="020B0604020202020204" pitchFamily="34" charset="0"/>
              </a:rPr>
              <a:t>.</a:t>
            </a:r>
            <a:endParaRPr lang="zh-CN" altLang="zh-CN" sz="2400" dirty="0">
              <a:solidFill>
                <a:srgbClr val="252525"/>
              </a:solidFill>
              <a:ea typeface="Arial" panose="020B0604020202020204" pitchFamily="34" charset="0"/>
            </a:endParaRPr>
          </a:p>
        </p:txBody>
      </p:sp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467544" y="533174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461864" y="1355656"/>
            <a:ext cx="39959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History of  </a:t>
            </a:r>
            <a:r>
              <a:rPr lang="en-US" altLang="zh-CN" sz="2800" dirty="0" err="1" smtClean="0">
                <a:solidFill>
                  <a:schemeClr val="accent6"/>
                </a:solidFill>
                <a:latin typeface="+mj-lt"/>
              </a:rPr>
              <a:t>Ada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343" y="345571"/>
            <a:ext cx="1037580" cy="1412776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441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87624" y="1988840"/>
            <a:ext cx="7056784" cy="258532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tabLst>
                <a:tab pos="293248" algn="l"/>
              </a:tabLst>
              <a:defRPr sz="2800" b="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readable </a:t>
            </a:r>
            <a:r>
              <a:rPr lang="en-US" altLang="zh-CN" dirty="0" smtClean="0"/>
              <a:t>programs</a:t>
            </a:r>
            <a:endParaRPr lang="en-US" altLang="zh-CN" dirty="0"/>
          </a:p>
          <a:p>
            <a:r>
              <a:rPr lang="en-US" altLang="zh-CN" dirty="0"/>
              <a:t>avoid arbitrary mapping to numbers, e.g. better </a:t>
            </a:r>
            <a:r>
              <a:rPr lang="en-US" altLang="zh-CN" dirty="0" smtClean="0"/>
              <a:t>to use </a:t>
            </a:r>
            <a:r>
              <a:rPr lang="en-US" altLang="zh-CN" dirty="0"/>
              <a:t>"Wed" than 3 for a day of the </a:t>
            </a:r>
            <a:r>
              <a:rPr lang="en-US" altLang="zh-CN" dirty="0" smtClean="0"/>
              <a:t>week</a:t>
            </a:r>
            <a:endParaRPr lang="en-US" altLang="zh-CN" dirty="0"/>
          </a:p>
          <a:p>
            <a:r>
              <a:rPr lang="en-US" altLang="zh-CN" dirty="0"/>
              <a:t>they work well as selectors in </a:t>
            </a:r>
            <a:r>
              <a:rPr lang="en-US" altLang="zh-CN" dirty="0" smtClean="0"/>
              <a:t>case statements</a:t>
            </a:r>
            <a:endParaRPr lang="zh-CN" altLang="en-US" dirty="0"/>
          </a:p>
        </p:txBody>
      </p:sp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591766" y="1482922"/>
            <a:ext cx="6034088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Benefits of Enumeration Types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1560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71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9" name="文本框 6"/>
          <p:cNvSpPr txBox="1">
            <a:spLocks noChangeArrowheads="1"/>
          </p:cNvSpPr>
          <p:nvPr/>
        </p:nvSpPr>
        <p:spPr bwMode="auto">
          <a:xfrm>
            <a:off x="1160969" y="2058214"/>
            <a:ext cx="7171900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rgbClr val="000000"/>
                </a:solidFill>
                <a:latin typeface="+mj-lt"/>
              </a:rPr>
              <a:t>type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Days </a:t>
            </a:r>
            <a:r>
              <a:rPr lang="en-US" altLang="zh-CN" sz="2000" b="1" dirty="0" smtClean="0">
                <a:solidFill>
                  <a:srgbClr val="000000"/>
                </a:solidFill>
                <a:latin typeface="+mj-lt"/>
              </a:rPr>
              <a:t>is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(Monday, Tuesday, Wednesday, Thursday, Friday,</a:t>
            </a:r>
          </a:p>
          <a:p>
            <a:pPr eaLnBrk="1" hangingPunct="1"/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	Saturday, Sunday);</a:t>
            </a:r>
          </a:p>
          <a:p>
            <a:pPr eaLnBrk="1" hangingPunct="1"/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Today : Days; --current day of the week</a:t>
            </a:r>
          </a:p>
          <a:p>
            <a:pPr eaLnBrk="1" hangingPunct="1"/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Tomorrow : Days; --day after Today</a:t>
            </a:r>
          </a:p>
          <a:p>
            <a:pPr eaLnBrk="1" hangingPunct="1"/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Today := Friday;</a:t>
            </a:r>
          </a:p>
          <a:p>
            <a:pPr eaLnBrk="1" hangingPunct="1"/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Tomorrow := Saturday;</a:t>
            </a:r>
            <a:endParaRPr lang="zh-CN" altLang="en-US" sz="2000" dirty="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9882" name="文本框 9"/>
          <p:cNvSpPr txBox="1">
            <a:spLocks noChangeArrowheads="1"/>
          </p:cNvSpPr>
          <p:nvPr/>
        </p:nvSpPr>
        <p:spPr bwMode="auto">
          <a:xfrm>
            <a:off x="739457" y="4127505"/>
            <a:ext cx="3983848" cy="1846659"/>
          </a:xfrm>
          <a:prstGeom prst="rect">
            <a:avLst/>
          </a:prstGeom>
          <a:solidFill>
            <a:srgbClr val="FFCCCC"/>
          </a:solidFill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Days’First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is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Monday</a:t>
            </a:r>
          </a:p>
          <a:p>
            <a:pPr eaLnBrk="1" hangingPunct="1"/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Days’Last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is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Sunday</a:t>
            </a:r>
          </a:p>
          <a:p>
            <a:pPr eaLnBrk="1" hangingPunct="1"/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Days’Pos(Monday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) is </a:t>
            </a:r>
            <a:r>
              <a:rPr lang="en-US" altLang="zh-CN" sz="2000" b="1" dirty="0" smtClean="0">
                <a:solidFill>
                  <a:srgbClr val="000000"/>
                </a:solidFill>
                <a:latin typeface="+mj-lt"/>
              </a:rPr>
              <a:t>0</a:t>
            </a:r>
          </a:p>
          <a:p>
            <a:pPr eaLnBrk="1" hangingPunct="1"/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Days’Val(0) is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Monday</a:t>
            </a:r>
          </a:p>
          <a:p>
            <a:pPr eaLnBrk="1" hangingPunct="1"/>
            <a:r>
              <a:rPr lang="en-US" altLang="zh-CN" sz="2000" dirty="0" err="1">
                <a:solidFill>
                  <a:srgbClr val="000000"/>
                </a:solidFill>
                <a:latin typeface="+mj-lt"/>
              </a:rPr>
              <a:t>Days’Pred(Wednesday)is</a:t>
            </a: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Tuesday</a:t>
            </a:r>
          </a:p>
          <a:p>
            <a:pPr eaLnBrk="1" hangingPunct="1"/>
            <a:r>
              <a:rPr lang="en-US" altLang="zh-CN" sz="2000" dirty="0" err="1">
                <a:solidFill>
                  <a:srgbClr val="FF0000"/>
                </a:solidFill>
                <a:latin typeface="+mj-lt"/>
              </a:rPr>
              <a:t>Days’Succ(Today</a:t>
            </a:r>
            <a:r>
              <a:rPr lang="en-US" altLang="zh-CN" sz="2000" dirty="0">
                <a:solidFill>
                  <a:srgbClr val="FF0000"/>
                </a:solidFill>
                <a:latin typeface="+mj-lt"/>
              </a:rPr>
              <a:t>) is </a:t>
            </a:r>
            <a:r>
              <a:rPr lang="en-US" altLang="zh-CN" sz="2000" b="1" dirty="0" smtClean="0">
                <a:solidFill>
                  <a:srgbClr val="FF0000"/>
                </a:solidFill>
                <a:latin typeface="+mj-lt"/>
              </a:rPr>
              <a:t>Saturday</a:t>
            </a:r>
            <a:endParaRPr lang="zh-CN" alt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37411" y="4127505"/>
            <a:ext cx="3883061" cy="1846659"/>
          </a:xfrm>
          <a:prstGeom prst="rect">
            <a:avLst/>
          </a:prstGeom>
          <a:solidFill>
            <a:srgbClr val="99CCFF"/>
          </a:solidFill>
        </p:spPr>
        <p:txBody>
          <a:bodyPr wrap="square" lIns="0" tIns="0" rIns="0" bIns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You must ensure the result is legal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A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CONSTRAINT_ERROR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will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occur at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run-time otherwise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+mn-ea"/>
              </a:rPr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FF0000"/>
                </a:solidFill>
                <a:latin typeface="+mj-lt"/>
                <a:ea typeface="+mn-ea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+mn-ea"/>
              </a:rPr>
              <a:t>For example,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err="1">
                <a:solidFill>
                  <a:srgbClr val="FF0000"/>
                </a:solidFill>
                <a:latin typeface="+mj-lt"/>
                <a:ea typeface="+mn-ea"/>
              </a:rPr>
              <a:t>days'SUCC(Sun</a:t>
            </a:r>
            <a:r>
              <a:rPr lang="en-US" altLang="zh-CN" sz="2000" b="1" dirty="0">
                <a:solidFill>
                  <a:srgbClr val="FF0000"/>
                </a:solidFill>
                <a:latin typeface="+mj-lt"/>
                <a:ea typeface="+mn-ea"/>
              </a:rPr>
              <a:t>)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+mn-ea"/>
              </a:rPr>
              <a:t>is illegal.</a:t>
            </a:r>
            <a:endParaRPr lang="zh-CN" altLang="en-US" sz="2000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591766" y="1554930"/>
            <a:ext cx="62841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Attributes of Enumeration Types</a:t>
            </a:r>
            <a:endParaRPr lang="zh-CN" altLang="en-US" dirty="0"/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11560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844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5" name="文本框 4"/>
          <p:cNvSpPr txBox="1">
            <a:spLocks noChangeArrowheads="1"/>
          </p:cNvSpPr>
          <p:nvPr/>
        </p:nvSpPr>
        <p:spPr bwMode="auto">
          <a:xfrm>
            <a:off x="591766" y="1482922"/>
            <a:ext cx="5965159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Operations  on Discrete Types</a:t>
            </a:r>
            <a:endParaRPr lang="zh-CN" altLang="en-US" dirty="0"/>
          </a:p>
        </p:txBody>
      </p:sp>
      <p:sp>
        <p:nvSpPr>
          <p:cNvPr id="76807" name="文本框 6"/>
          <p:cNvSpPr txBox="1">
            <a:spLocks noChangeArrowheads="1"/>
          </p:cNvSpPr>
          <p:nvPr/>
        </p:nvSpPr>
        <p:spPr bwMode="auto">
          <a:xfrm>
            <a:off x="1043608" y="2060848"/>
            <a:ext cx="7416824" cy="2215991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tabLst>
                <a:tab pos="293248" algn="l"/>
              </a:tabLst>
              <a:defRPr sz="2400" b="1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b="0" dirty="0" err="1"/>
              <a:t>S’Pos(Arg</a:t>
            </a:r>
            <a:r>
              <a:rPr lang="en-US" altLang="zh-CN" b="0" dirty="0"/>
              <a:t>) returns the position number of </a:t>
            </a:r>
            <a:r>
              <a:rPr lang="en-US" altLang="zh-CN" b="0" dirty="0" smtClean="0"/>
              <a:t>the argument</a:t>
            </a:r>
            <a:endParaRPr lang="en-US" altLang="zh-CN" b="0" dirty="0"/>
          </a:p>
          <a:p>
            <a:r>
              <a:rPr lang="en-US" altLang="zh-CN" b="0" dirty="0" err="1"/>
              <a:t>S’Val(Arg</a:t>
            </a:r>
            <a:r>
              <a:rPr lang="en-US" altLang="zh-CN" b="0" dirty="0"/>
              <a:t>) a value of the type of S </a:t>
            </a:r>
            <a:r>
              <a:rPr lang="en-US" altLang="zh-CN" b="0" dirty="0" smtClean="0"/>
              <a:t>whose position </a:t>
            </a:r>
            <a:r>
              <a:rPr lang="en-US" altLang="zh-CN" b="0" dirty="0"/>
              <a:t>number equals the value of S</a:t>
            </a:r>
            <a:endParaRPr lang="zh-CN" altLang="en-US" b="0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1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文本框 6"/>
          <p:cNvSpPr txBox="1">
            <a:spLocks noChangeArrowheads="1"/>
          </p:cNvSpPr>
          <p:nvPr/>
        </p:nvSpPr>
        <p:spPr bwMode="auto">
          <a:xfrm>
            <a:off x="611560" y="1476792"/>
            <a:ext cx="7784555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Floating point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7776" y="1883799"/>
            <a:ext cx="7773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Float</a:t>
            </a:r>
            <a:r>
              <a:rPr lang="zh-CN" altLang="zh-CN" kern="1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，</a:t>
            </a: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Short_Float</a:t>
            </a:r>
            <a:r>
              <a:rPr lang="zh-CN" altLang="zh-CN" kern="1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，</a:t>
            </a: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Short_Short_Float</a:t>
            </a:r>
            <a:r>
              <a:rPr lang="zh-CN" altLang="zh-CN" kern="1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，</a:t>
            </a: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Long_Float</a:t>
            </a:r>
            <a:r>
              <a:rPr lang="zh-CN" altLang="zh-CN" kern="1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，</a:t>
            </a: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Long_Long_Float</a:t>
            </a:r>
            <a:endParaRPr lang="zh-CN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7776" y="2281473"/>
            <a:ext cx="7976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type </a:t>
            </a:r>
            <a:r>
              <a:rPr lang="en-US" altLang="zh-CN" sz="2000" kern="100" dirty="0" err="1" smtClean="0">
                <a:latin typeface="+mj-lt"/>
              </a:rPr>
              <a:t>type_name</a:t>
            </a:r>
            <a:r>
              <a:rPr lang="en-US" altLang="zh-CN" sz="2000" kern="100" dirty="0" smtClean="0">
                <a:latin typeface="+mj-lt"/>
              </a:rPr>
              <a:t> is digits number [range </a:t>
            </a:r>
            <a:r>
              <a:rPr lang="en-US" altLang="zh-CN" sz="2000" kern="100" dirty="0" err="1" smtClean="0">
                <a:latin typeface="+mj-lt"/>
              </a:rPr>
              <a:t>range_specification</a:t>
            </a:r>
            <a:r>
              <a:rPr lang="en-US" altLang="zh-CN" sz="2000" kern="100" dirty="0" smtClean="0">
                <a:latin typeface="+mj-lt"/>
              </a:rPr>
              <a:t>] ;</a:t>
            </a:r>
            <a:endParaRPr lang="zh-CN" altLang="zh-CN" sz="1600" kern="100" dirty="0"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7677" y="3717032"/>
            <a:ext cx="6926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+mj-lt"/>
              </a:rPr>
              <a:t>type Real is digits 8;</a:t>
            </a:r>
            <a:endParaRPr lang="zh-CN" altLang="zh-CN" sz="2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+mj-lt"/>
              </a:rPr>
              <a:t>type Mass is digits 7 range </a:t>
            </a:r>
            <a:r>
              <a:rPr lang="en-US" altLang="zh-CN" sz="2400" kern="100" dirty="0" smtClean="0">
                <a:latin typeface="+mj-lt"/>
              </a:rPr>
              <a:t> </a:t>
            </a:r>
            <a:r>
              <a:rPr lang="en-US" altLang="zh-CN" sz="2400" kern="100" dirty="0" smtClean="0">
                <a:solidFill>
                  <a:srgbClr val="FF0000"/>
                </a:solidFill>
                <a:latin typeface="+mj-lt"/>
              </a:rPr>
              <a:t>0.0 </a:t>
            </a:r>
            <a:r>
              <a:rPr lang="en-US" altLang="zh-CN" sz="2400" kern="100" dirty="0">
                <a:solidFill>
                  <a:srgbClr val="FF0000"/>
                </a:solidFill>
                <a:latin typeface="+mj-lt"/>
              </a:rPr>
              <a:t>.. 1.0E35</a:t>
            </a:r>
            <a:r>
              <a:rPr lang="en-US" altLang="zh-CN" sz="2400" kern="100" dirty="0">
                <a:latin typeface="+mj-lt"/>
              </a:rPr>
              <a:t>;</a:t>
            </a:r>
            <a:endParaRPr lang="zh-CN" altLang="zh-CN" sz="2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+mj-lt"/>
              </a:rPr>
              <a:t>subtype Probability is Real range </a:t>
            </a:r>
            <a:r>
              <a:rPr lang="en-US" altLang="zh-CN" sz="2400" kern="100" dirty="0">
                <a:solidFill>
                  <a:srgbClr val="FF0000"/>
                </a:solidFill>
                <a:latin typeface="+mj-lt"/>
              </a:rPr>
              <a:t>0.0 .. 1.0</a:t>
            </a:r>
            <a:r>
              <a:rPr lang="en-US" altLang="zh-CN" sz="2400" kern="100" dirty="0">
                <a:latin typeface="+mj-lt"/>
              </a:rPr>
              <a:t>;</a:t>
            </a:r>
            <a:endParaRPr lang="zh-CN" altLang="zh-CN" sz="2400" kern="100" dirty="0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4285" y="3717032"/>
            <a:ext cx="3102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solidFill>
                  <a:srgbClr val="FF0000"/>
                </a:solidFill>
                <a:latin typeface="+mj-lt"/>
              </a:rPr>
              <a:t>-10.0E32 .. +10.0E32</a:t>
            </a:r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71800" y="2919248"/>
            <a:ext cx="3794629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altLang="zh-CN" kern="100" dirty="0" smtClean="0">
                <a:latin typeface="+mj-lt"/>
              </a:rPr>
              <a:t>Range: -10.0</a:t>
            </a:r>
            <a:r>
              <a:rPr lang="en-US" altLang="zh-CN" kern="100" dirty="0">
                <a:latin typeface="+mj-lt"/>
              </a:rPr>
              <a:t>**(4*D) .. +10.0**(4*D)</a:t>
            </a:r>
            <a:endParaRPr lang="zh-CN" altLang="en-US" dirty="0">
              <a:latin typeface="+mj-lt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11560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00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9" name="文本框 12"/>
          <p:cNvSpPr txBox="1">
            <a:spLocks noChangeArrowheads="1"/>
          </p:cNvSpPr>
          <p:nvPr/>
        </p:nvSpPr>
        <p:spPr bwMode="auto">
          <a:xfrm>
            <a:off x="611560" y="1412776"/>
            <a:ext cx="2221762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1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Fixed point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7584" y="2190090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latin typeface="Times New Roman" panose="02020603050405020304" pitchFamily="18" charset="0"/>
              </a:rPr>
              <a:t>type type_name is delta delta_number_range range_specification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11560" y="3121292"/>
            <a:ext cx="8100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</a:rPr>
              <a:t>type type_name is </a:t>
            </a:r>
            <a:r>
              <a:rPr lang="en-US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delta delta_number 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digits digit_number [range range_specification]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；</a:t>
            </a:r>
            <a:endParaRPr lang="zh-CN" altLang="zh-CN" kern="100" dirty="0">
              <a:latin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52386" y="1795029"/>
            <a:ext cx="1340110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Normal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52386" y="2751960"/>
            <a:ext cx="146033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Decimal</a:t>
            </a:r>
          </a:p>
        </p:txBody>
      </p:sp>
      <p:sp>
        <p:nvSpPr>
          <p:cNvPr id="9" name="矩形 8"/>
          <p:cNvSpPr/>
          <p:nvPr/>
        </p:nvSpPr>
        <p:spPr>
          <a:xfrm>
            <a:off x="2392496" y="4014599"/>
            <a:ext cx="4277133" cy="369332"/>
          </a:xfrm>
          <a:prstGeom prst="rect">
            <a:avLst/>
          </a:prstGeom>
          <a:solidFill>
            <a:srgbClr val="FFCCFF"/>
          </a:solidFill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</a:rPr>
              <a:t>-(10**digits-1)*delta..+(10**digits-1)*delta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2701" y="4691308"/>
            <a:ext cx="69043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type Volt is delta 0.125 range 0.0..255.0;</a:t>
            </a:r>
            <a:endParaRPr lang="zh-CN" altLang="zh-CN" sz="20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type Fraction is delta </a:t>
            </a:r>
            <a:r>
              <a:rPr lang="en-US" altLang="zh-CN" sz="2000" kern="100" dirty="0" err="1" smtClean="0">
                <a:latin typeface="+mj-lt"/>
              </a:rPr>
              <a:t>System.Fine_Delta</a:t>
            </a:r>
            <a:r>
              <a:rPr lang="en-US" altLang="zh-CN" sz="2000" kern="100" dirty="0" smtClean="0">
                <a:latin typeface="+mj-lt"/>
              </a:rPr>
              <a:t> range -1.0..1.0;</a:t>
            </a:r>
            <a:endParaRPr lang="zh-CN" altLang="zh-CN" sz="20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type Money is delta 0.01 digits 15;</a:t>
            </a:r>
            <a:endParaRPr lang="zh-CN" altLang="zh-CN" sz="20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subtype Salary is Money digits 10;</a:t>
            </a:r>
            <a:endParaRPr lang="zh-CN" altLang="zh-CN" sz="2000" kern="100" dirty="0">
              <a:latin typeface="+mj-lt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1560" y="548680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06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3" name="文本框 6"/>
          <p:cNvSpPr txBox="1">
            <a:spLocks noChangeArrowheads="1"/>
          </p:cNvSpPr>
          <p:nvPr/>
        </p:nvSpPr>
        <p:spPr bwMode="auto">
          <a:xfrm>
            <a:off x="971600" y="1786556"/>
            <a:ext cx="6984776" cy="325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S’First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denotes the lower bound of the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range of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S. The value of this attribute is of the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type of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.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S’Last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denotes the upper bound of the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range of S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S’Range</a:t>
            </a: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is equivalent to the range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S’First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..</a:t>
            </a:r>
            <a:r>
              <a:rPr lang="en-US" altLang="zh-CN" sz="2400" dirty="0" err="1" smtClean="0">
                <a:solidFill>
                  <a:srgbClr val="000000"/>
                </a:solidFill>
                <a:latin typeface="+mj-lt"/>
                <a:ea typeface="+mn-ea"/>
              </a:rPr>
              <a:t>S’Last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39552" y="1462300"/>
            <a:ext cx="5123582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Attributes of Scalar Types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39552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96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7" name="文本框 6"/>
          <p:cNvSpPr txBox="1">
            <a:spLocks noChangeArrowheads="1"/>
          </p:cNvSpPr>
          <p:nvPr/>
        </p:nvSpPr>
        <p:spPr bwMode="auto">
          <a:xfrm>
            <a:off x="1043608" y="1980474"/>
            <a:ext cx="741401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S’Min</a:t>
            </a: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 </a:t>
            </a:r>
            <a:r>
              <a:rPr lang="en-US" altLang="zh-CN" sz="2400" dirty="0">
                <a:latin typeface="+mj-lt"/>
                <a:ea typeface="+mn-ea"/>
              </a:rPr>
              <a:t>returns lower of two </a:t>
            </a:r>
            <a:r>
              <a:rPr lang="en-US" altLang="zh-CN" sz="2400" dirty="0" smtClean="0">
                <a:latin typeface="+mj-lt"/>
                <a:ea typeface="+mn-ea"/>
              </a:rPr>
              <a:t>elements</a:t>
            </a:r>
            <a:endParaRPr lang="en-US" altLang="zh-CN" sz="2400" dirty="0"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S’Max</a:t>
            </a:r>
            <a:r>
              <a:rPr lang="en-US" altLang="zh-CN" sz="2400" dirty="0">
                <a:latin typeface="+mj-lt"/>
                <a:ea typeface="+mn-ea"/>
              </a:rPr>
              <a:t> returns higher of two </a:t>
            </a:r>
            <a:r>
              <a:rPr lang="en-US" altLang="zh-CN" sz="2400" dirty="0" smtClean="0">
                <a:latin typeface="+mj-lt"/>
                <a:ea typeface="+mn-ea"/>
              </a:rPr>
              <a:t>elements</a:t>
            </a:r>
            <a:endParaRPr lang="en-US" altLang="zh-CN" sz="2400" dirty="0"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S’Value</a:t>
            </a:r>
            <a:r>
              <a:rPr lang="en-US" altLang="zh-CN" sz="2400" dirty="0">
                <a:latin typeface="+mj-lt"/>
                <a:ea typeface="+mn-ea"/>
              </a:rPr>
              <a:t> accepts a string and returns </a:t>
            </a:r>
            <a:r>
              <a:rPr lang="en-US" altLang="zh-CN" sz="2400" dirty="0" smtClean="0">
                <a:latin typeface="+mj-lt"/>
                <a:ea typeface="+mn-ea"/>
              </a:rPr>
              <a:t>the value </a:t>
            </a:r>
            <a:r>
              <a:rPr lang="en-US" altLang="zh-CN" sz="2400" dirty="0">
                <a:latin typeface="+mj-lt"/>
                <a:ea typeface="+mn-ea"/>
              </a:rPr>
              <a:t>in the </a:t>
            </a:r>
            <a:r>
              <a:rPr lang="en-US" altLang="zh-CN" sz="2400" dirty="0" smtClean="0">
                <a:latin typeface="+mj-lt"/>
                <a:ea typeface="+mn-ea"/>
              </a:rPr>
              <a:t>type</a:t>
            </a:r>
            <a:endParaRPr lang="en-US" altLang="zh-CN" sz="2400" dirty="0"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S’Image</a:t>
            </a:r>
            <a:r>
              <a:rPr lang="en-US" altLang="zh-CN" sz="2400" dirty="0">
                <a:latin typeface="+mj-lt"/>
                <a:ea typeface="+mn-ea"/>
              </a:rPr>
              <a:t> converts the value into a </a:t>
            </a:r>
            <a:r>
              <a:rPr lang="en-US" altLang="zh-CN" sz="2400" dirty="0" smtClean="0">
                <a:latin typeface="+mj-lt"/>
                <a:ea typeface="+mn-ea"/>
              </a:rPr>
              <a:t>string</a:t>
            </a:r>
            <a:endParaRPr lang="en-US" altLang="zh-CN" sz="2400" dirty="0"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S’Pred</a:t>
            </a:r>
            <a:r>
              <a:rPr lang="en-US" altLang="zh-CN" sz="2400" dirty="0">
                <a:latin typeface="+mj-lt"/>
                <a:ea typeface="+mn-ea"/>
              </a:rPr>
              <a:t> and </a:t>
            </a: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S’Succ</a:t>
            </a:r>
            <a:r>
              <a:rPr lang="en-US" altLang="zh-CN" sz="2400" dirty="0">
                <a:latin typeface="+mj-lt"/>
                <a:ea typeface="+mn-ea"/>
              </a:rPr>
              <a:t> – behavior depends </a:t>
            </a:r>
            <a:r>
              <a:rPr lang="en-US" altLang="zh-CN" sz="2400" dirty="0" smtClean="0">
                <a:latin typeface="+mj-lt"/>
                <a:ea typeface="+mn-ea"/>
              </a:rPr>
              <a:t>on the </a:t>
            </a:r>
            <a:r>
              <a:rPr lang="en-US" altLang="zh-CN" sz="2400" dirty="0">
                <a:latin typeface="+mj-lt"/>
                <a:ea typeface="+mn-ea"/>
              </a:rPr>
              <a:t>scalar type</a:t>
            </a:r>
            <a:endParaRPr lang="zh-CN" altLang="en-US" sz="2400" dirty="0">
              <a:latin typeface="+mj-lt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75656" y="4776194"/>
            <a:ext cx="5536772" cy="6283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S’Pred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(Integer) : returns (Integer -1)</a:t>
            </a:r>
          </a:p>
          <a:p>
            <a:pPr marL="342900" indent="-342900" eaLnBrk="1" fontAlgn="auto" hangingPunct="1">
              <a:lnSpc>
                <a:spcPts val="288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S’Succ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(Integer) : returns (Integer + 1)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39552" y="1462300"/>
            <a:ext cx="5509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Operations on Scalar Types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539552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52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71600" y="1916832"/>
            <a:ext cx="7200800" cy="29546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subtype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is a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subrange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of a larger type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.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Subtypes of the same larger type are </a:t>
            </a:r>
            <a:r>
              <a:rPr lang="en-US" altLang="zh-CN" sz="2400" i="1" dirty="0" smtClean="0">
                <a:solidFill>
                  <a:srgbClr val="7030A0"/>
                </a:solidFill>
                <a:latin typeface="+mj-lt"/>
                <a:ea typeface="+mn-ea"/>
              </a:rPr>
              <a:t>not</a:t>
            </a:r>
            <a:r>
              <a:rPr lang="en-US" altLang="zh-CN" sz="2400" i="1" dirty="0" smtClean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distinct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types. </a:t>
            </a:r>
            <a:endParaRPr lang="en-US" altLang="zh-CN" sz="2400" dirty="0" smtClean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A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subtype and the larger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type are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also not distinct types. Thus </a:t>
            </a: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subtypes </a:t>
            </a:r>
            <a:r>
              <a:rPr lang="en-US" altLang="zh-CN" sz="2400" dirty="0" smtClean="0">
                <a:solidFill>
                  <a:srgbClr val="7030A0"/>
                </a:solidFill>
                <a:latin typeface="+mj-lt"/>
                <a:ea typeface="+mn-ea"/>
              </a:rPr>
              <a:t>of the </a:t>
            </a: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same thing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are </a:t>
            </a: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assignment-compatible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.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The benefit of subtypes is that range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checks avoid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some nonsense.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539552" y="1390292"/>
            <a:ext cx="2170466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Subtypes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539552" y="404664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782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3" name="文本框 4"/>
          <p:cNvSpPr txBox="1">
            <a:spLocks noChangeArrowheads="1"/>
          </p:cNvSpPr>
          <p:nvPr/>
        </p:nvSpPr>
        <p:spPr bwMode="auto">
          <a:xfrm>
            <a:off x="611560" y="1322848"/>
            <a:ext cx="3674083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Subtype Example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3735" name="文本框 6"/>
          <p:cNvSpPr txBox="1">
            <a:spLocks noChangeArrowheads="1"/>
          </p:cNvSpPr>
          <p:nvPr/>
        </p:nvSpPr>
        <p:spPr bwMode="auto">
          <a:xfrm>
            <a:off x="1067140" y="1726857"/>
            <a:ext cx="69024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dirty="0">
                <a:solidFill>
                  <a:srgbClr val="000000"/>
                </a:solidFill>
                <a:latin typeface="+mj-lt"/>
                <a:ea typeface="+mn-ea"/>
              </a:rPr>
              <a:t>Two useful sub-types of the integers are </a:t>
            </a:r>
            <a:r>
              <a:rPr lang="en-US" altLang="zh-CN" sz="2800" dirty="0" smtClean="0">
                <a:solidFill>
                  <a:srgbClr val="000000"/>
                </a:solidFill>
                <a:latin typeface="+mj-lt"/>
                <a:ea typeface="+mn-ea"/>
              </a:rPr>
              <a:t>built into </a:t>
            </a:r>
            <a:r>
              <a:rPr lang="en-US" altLang="zh-CN" sz="2800" dirty="0" err="1">
                <a:solidFill>
                  <a:srgbClr val="000000"/>
                </a:solidFill>
                <a:latin typeface="+mj-lt"/>
                <a:ea typeface="+mn-ea"/>
              </a:rPr>
              <a:t>Ada</a:t>
            </a:r>
            <a:r>
              <a:rPr lang="en-US" altLang="zh-CN" sz="2800" dirty="0">
                <a:solidFill>
                  <a:srgbClr val="000000"/>
                </a:solidFill>
                <a:latin typeface="+mj-lt"/>
                <a:ea typeface="+mn-ea"/>
              </a:rPr>
              <a:t>:</a:t>
            </a:r>
            <a:endParaRPr lang="zh-CN" altLang="en-US" sz="28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5112" y="2719545"/>
            <a:ext cx="6664440" cy="21475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subtype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POSITIVE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INTEGER </a:t>
            </a:r>
            <a:r>
              <a:rPr lang="en-US" altLang="zh-CN" sz="2400" b="1" dirty="0" smtClean="0">
                <a:solidFill>
                  <a:srgbClr val="000000"/>
                </a:solidFill>
                <a:latin typeface="+mj-lt"/>
                <a:ea typeface="+mn-ea"/>
              </a:rPr>
              <a:t>range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..INTEGER'LAST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subtype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NATURAL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INTEGER </a:t>
            </a:r>
            <a:r>
              <a:rPr lang="en-US" altLang="zh-CN" sz="2400" b="1" dirty="0" smtClean="0">
                <a:solidFill>
                  <a:srgbClr val="000000"/>
                </a:solidFill>
                <a:latin typeface="+mj-lt"/>
                <a:ea typeface="+mn-ea"/>
              </a:rPr>
              <a:t>range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0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..INTEGER'LAST;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1560" y="404664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06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95736" y="1831947"/>
            <a:ext cx="4680520" cy="738664"/>
          </a:xfrm>
          <a:prstGeom prst="rect">
            <a:avLst/>
          </a:prstGeom>
          <a:solidFill>
            <a:srgbClr val="99CCFF"/>
          </a:solidFill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 smtClean="0">
                <a:solidFill>
                  <a:srgbClr val="000000"/>
                </a:solidFill>
                <a:latin typeface="+mj-lt"/>
                <a:ea typeface="+mn-ea"/>
              </a:rPr>
              <a:t>min_on_bus:</a:t>
            </a:r>
            <a:r>
              <a:rPr lang="en-US" altLang="zh-CN" sz="2400" b="1" dirty="0" err="1">
                <a:solidFill>
                  <a:srgbClr val="000000"/>
                </a:solidFill>
              </a:rPr>
              <a:t>constant</a:t>
            </a:r>
            <a:r>
              <a:rPr lang="en-US" altLang="zh-CN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:= 0</a:t>
            </a:r>
            <a:r>
              <a:rPr lang="en-US" altLang="zh-CN" sz="2400" dirty="0" smtClean="0">
                <a:solidFill>
                  <a:srgbClr val="000000"/>
                </a:solidFill>
              </a:rPr>
              <a:t>;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 smtClean="0">
                <a:solidFill>
                  <a:srgbClr val="000000"/>
                </a:solidFill>
                <a:latin typeface="+mj-lt"/>
                <a:ea typeface="+mn-ea"/>
              </a:rPr>
              <a:t>max_on_bus:</a:t>
            </a:r>
            <a:r>
              <a:rPr lang="en-US" altLang="zh-CN" sz="2400" b="1" dirty="0" err="1">
                <a:solidFill>
                  <a:srgbClr val="000000"/>
                </a:solidFill>
              </a:rPr>
              <a:t>constant</a:t>
            </a:r>
            <a:r>
              <a:rPr lang="en-US" altLang="zh-CN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:= 80</a:t>
            </a:r>
            <a:r>
              <a:rPr lang="en-US" altLang="zh-CN" sz="2400" dirty="0" smtClean="0">
                <a:solidFill>
                  <a:srgbClr val="000000"/>
                </a:solidFill>
              </a:rPr>
              <a:t>;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584" y="2854315"/>
            <a:ext cx="8136904" cy="33239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tabLst>
                <a:tab pos="293248" algn="l"/>
              </a:tabLst>
              <a:defRPr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type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no_on_buses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is range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min_on_bus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..</a:t>
            </a:r>
            <a:r>
              <a:rPr lang="en-US" altLang="zh-CN" sz="2400" dirty="0" err="1" smtClean="0">
                <a:solidFill>
                  <a:srgbClr val="000000"/>
                </a:solidFill>
                <a:latin typeface="+mj-lt"/>
                <a:ea typeface="+mn-ea"/>
              </a:rPr>
              <a:t>max_on_bus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+mj-lt"/>
                <a:ea typeface="+mn-ea"/>
              </a:rPr>
              <a:t>max_seated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: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constant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no_on_buses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:= 50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tabLst>
                <a:tab pos="293248" algn="l"/>
              </a:tabLst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latin typeface="+mj-lt"/>
                <a:ea typeface="+mn-ea"/>
              </a:rPr>
              <a:t>subtype </a:t>
            </a:r>
            <a:r>
              <a:rPr lang="en-US" altLang="zh-CN" sz="2400" dirty="0" err="1">
                <a:solidFill>
                  <a:schemeClr val="accent6"/>
                </a:solidFill>
                <a:latin typeface="+mj-lt"/>
                <a:ea typeface="+mn-ea"/>
              </a:rPr>
              <a:t>seated_on_buses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j-lt"/>
                <a:ea typeface="+mn-ea"/>
              </a:rPr>
              <a:t>is 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+mn-ea"/>
              </a:rPr>
              <a:t>no_on_buses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j-lt"/>
                <a:ea typeface="+mn-ea"/>
              </a:rPr>
              <a:t>range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j-lt"/>
                <a:ea typeface="+mn-ea"/>
              </a:rPr>
              <a:t>	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+mn-ea"/>
              </a:rPr>
              <a:t>min_on_bus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 .. 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+mn-ea"/>
              </a:rPr>
              <a:t>max_seated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;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tabLst>
                <a:tab pos="293248" algn="l"/>
              </a:tabLst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+mj-lt"/>
                <a:ea typeface="+mn-ea"/>
              </a:rPr>
              <a:t>subtype </a:t>
            </a:r>
            <a:r>
              <a:rPr lang="en-US" altLang="zh-CN" sz="2400" dirty="0" err="1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</a:rPr>
              <a:t>standing_on_buses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+mj-lt"/>
                <a:ea typeface="+mn-ea"/>
              </a:rPr>
              <a:t>is range </a:t>
            </a: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min_on_bus</a:t>
            </a: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 ..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	(</a:t>
            </a: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max_on_bus</a:t>
            </a: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 - </a:t>
            </a:r>
            <a:r>
              <a:rPr lang="en-US" altLang="zh-CN" sz="2400" dirty="0" err="1">
                <a:solidFill>
                  <a:srgbClr val="7030A0"/>
                </a:solidFill>
                <a:latin typeface="+mj-lt"/>
                <a:ea typeface="+mn-ea"/>
              </a:rPr>
              <a:t>max_seated</a:t>
            </a:r>
            <a:r>
              <a:rPr lang="en-US" altLang="zh-CN" sz="2400" dirty="0">
                <a:solidFill>
                  <a:srgbClr val="7030A0"/>
                </a:solidFill>
                <a:latin typeface="+mj-lt"/>
                <a:ea typeface="+mn-ea"/>
              </a:rPr>
              <a:t>);</a:t>
            </a:r>
            <a:endParaRPr lang="zh-CN" altLang="en-US" sz="2400" dirty="0">
              <a:solidFill>
                <a:srgbClr val="7030A0"/>
              </a:solidFill>
              <a:latin typeface="+mj-lt"/>
              <a:ea typeface="+mn-ea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11560" y="1394856"/>
            <a:ext cx="3674083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Subtype Example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1560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131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Text Box 2"/>
          <p:cNvSpPr txBox="1">
            <a:spLocks noChangeArrowheads="1"/>
          </p:cNvSpPr>
          <p:nvPr/>
        </p:nvSpPr>
        <p:spPr bwMode="auto">
          <a:xfrm>
            <a:off x="-106143" y="246917"/>
            <a:ext cx="7726143" cy="3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/>
          <a:lstStyle/>
          <a:p>
            <a:pPr algn="ctr">
              <a:spcBef>
                <a:spcPct val="50000"/>
              </a:spcBef>
              <a:buClr>
                <a:schemeClr val="accent6"/>
              </a:buClr>
            </a:pPr>
            <a:r>
              <a:rPr lang="en-US" altLang="zh-CN" sz="2800" dirty="0" smtClean="0">
                <a:solidFill>
                  <a:srgbClr val="990000"/>
                </a:solidFill>
              </a:rPr>
              <a:t>The </a:t>
            </a:r>
            <a:r>
              <a:rPr lang="en-US" altLang="zh-CN" sz="2800" dirty="0">
                <a:solidFill>
                  <a:srgbClr val="990000"/>
                </a:solidFill>
              </a:rPr>
              <a:t>development</a:t>
            </a:r>
            <a:r>
              <a:rPr lang="en-US" altLang="zh-CN" sz="2800" dirty="0">
                <a:solidFill>
                  <a:schemeClr val="hlink"/>
                </a:solidFill>
              </a:rPr>
              <a:t> of </a:t>
            </a:r>
            <a:r>
              <a:rPr lang="en-US" altLang="zh-CN" sz="2800" dirty="0">
                <a:solidFill>
                  <a:srgbClr val="6600CC"/>
                </a:solidFill>
              </a:rPr>
              <a:t>Programming language</a:t>
            </a:r>
          </a:p>
        </p:txBody>
      </p:sp>
      <p:sp>
        <p:nvSpPr>
          <p:cNvPr id="463875" name="Text Box 3"/>
          <p:cNvSpPr txBox="1">
            <a:spLocks noChangeArrowheads="1"/>
          </p:cNvSpPr>
          <p:nvPr/>
        </p:nvSpPr>
        <p:spPr bwMode="auto">
          <a:xfrm>
            <a:off x="7367599" y="657172"/>
            <a:ext cx="1655885" cy="774058"/>
          </a:xfrm>
          <a:prstGeom prst="rect">
            <a:avLst/>
          </a:prstGeom>
          <a:solidFill>
            <a:srgbClr val="0000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215" dirty="0">
                <a:solidFill>
                  <a:schemeClr val="bg1"/>
                </a:solidFill>
              </a:rPr>
              <a:t>1960   Algol-60</a:t>
            </a:r>
          </a:p>
        </p:txBody>
      </p:sp>
      <p:sp>
        <p:nvSpPr>
          <p:cNvPr id="463876" name="Line 4"/>
          <p:cNvSpPr>
            <a:spLocks noChangeShapeType="1"/>
          </p:cNvSpPr>
          <p:nvPr/>
        </p:nvSpPr>
        <p:spPr bwMode="auto">
          <a:xfrm>
            <a:off x="827584" y="1176506"/>
            <a:ext cx="6047643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877" name="Line 5"/>
          <p:cNvSpPr>
            <a:spLocks noChangeShapeType="1"/>
          </p:cNvSpPr>
          <p:nvPr/>
        </p:nvSpPr>
        <p:spPr bwMode="auto">
          <a:xfrm>
            <a:off x="827583" y="2172967"/>
            <a:ext cx="6120912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878" name="Line 6"/>
          <p:cNvSpPr>
            <a:spLocks noChangeShapeType="1"/>
          </p:cNvSpPr>
          <p:nvPr/>
        </p:nvSpPr>
        <p:spPr bwMode="auto">
          <a:xfrm>
            <a:off x="827584" y="3370187"/>
            <a:ext cx="6264520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879" name="Line 7"/>
          <p:cNvSpPr>
            <a:spLocks noChangeShapeType="1"/>
          </p:cNvSpPr>
          <p:nvPr/>
        </p:nvSpPr>
        <p:spPr bwMode="auto">
          <a:xfrm>
            <a:off x="827584" y="4565941"/>
            <a:ext cx="6264520" cy="0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880" name="Line 8"/>
          <p:cNvSpPr>
            <a:spLocks noChangeShapeType="1"/>
          </p:cNvSpPr>
          <p:nvPr/>
        </p:nvSpPr>
        <p:spPr bwMode="auto">
          <a:xfrm flipV="1">
            <a:off x="827584" y="5496459"/>
            <a:ext cx="6408127" cy="23446"/>
          </a:xfrm>
          <a:prstGeom prst="line">
            <a:avLst/>
          </a:prstGeom>
          <a:noFill/>
          <a:ln w="9525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881" name="Text Box 9"/>
          <p:cNvSpPr txBox="1">
            <a:spLocks noChangeArrowheads="1"/>
          </p:cNvSpPr>
          <p:nvPr/>
        </p:nvSpPr>
        <p:spPr bwMode="auto">
          <a:xfrm>
            <a:off x="108081" y="953767"/>
            <a:ext cx="93491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215"/>
              <a:t>1950</a:t>
            </a:r>
          </a:p>
        </p:txBody>
      </p:sp>
      <p:sp>
        <p:nvSpPr>
          <p:cNvPr id="463882" name="Text Box 10"/>
          <p:cNvSpPr txBox="1">
            <a:spLocks noChangeArrowheads="1"/>
          </p:cNvSpPr>
          <p:nvPr/>
        </p:nvSpPr>
        <p:spPr bwMode="auto">
          <a:xfrm>
            <a:off x="106615" y="1950229"/>
            <a:ext cx="93491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215"/>
              <a:t>1960</a:t>
            </a:r>
          </a:p>
        </p:txBody>
      </p:sp>
      <p:sp>
        <p:nvSpPr>
          <p:cNvPr id="463883" name="Text Box 11"/>
          <p:cNvSpPr txBox="1">
            <a:spLocks noChangeArrowheads="1"/>
          </p:cNvSpPr>
          <p:nvPr/>
        </p:nvSpPr>
        <p:spPr bwMode="auto">
          <a:xfrm>
            <a:off x="106615" y="3147448"/>
            <a:ext cx="93491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215"/>
              <a:t>1970</a:t>
            </a:r>
          </a:p>
        </p:txBody>
      </p:sp>
      <p:sp>
        <p:nvSpPr>
          <p:cNvPr id="463884" name="Text Box 12"/>
          <p:cNvSpPr txBox="1">
            <a:spLocks noChangeArrowheads="1"/>
          </p:cNvSpPr>
          <p:nvPr/>
        </p:nvSpPr>
        <p:spPr bwMode="auto">
          <a:xfrm>
            <a:off x="106615" y="4343202"/>
            <a:ext cx="93491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215"/>
              <a:t>1980</a:t>
            </a:r>
          </a:p>
        </p:txBody>
      </p:sp>
      <p:sp>
        <p:nvSpPr>
          <p:cNvPr id="463885" name="Text Box 13"/>
          <p:cNvSpPr txBox="1">
            <a:spLocks noChangeArrowheads="1"/>
          </p:cNvSpPr>
          <p:nvPr/>
        </p:nvSpPr>
        <p:spPr bwMode="auto">
          <a:xfrm>
            <a:off x="106615" y="5297167"/>
            <a:ext cx="93491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215"/>
              <a:t>1990</a:t>
            </a:r>
          </a:p>
        </p:txBody>
      </p:sp>
      <p:sp>
        <p:nvSpPr>
          <p:cNvPr id="463886" name="AutoShape 14"/>
          <p:cNvSpPr>
            <a:spLocks noChangeArrowheads="1"/>
          </p:cNvSpPr>
          <p:nvPr/>
        </p:nvSpPr>
        <p:spPr bwMode="auto">
          <a:xfrm>
            <a:off x="2841022" y="1242448"/>
            <a:ext cx="1441938" cy="398585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Fortran</a:t>
            </a:r>
          </a:p>
        </p:txBody>
      </p:sp>
      <p:sp>
        <p:nvSpPr>
          <p:cNvPr id="463887" name="AutoShape 15"/>
          <p:cNvSpPr>
            <a:spLocks noChangeArrowheads="1"/>
          </p:cNvSpPr>
          <p:nvPr/>
        </p:nvSpPr>
        <p:spPr bwMode="auto">
          <a:xfrm>
            <a:off x="1906107" y="1973675"/>
            <a:ext cx="1441938" cy="398585"/>
          </a:xfrm>
          <a:prstGeom prst="roundRect">
            <a:avLst>
              <a:gd name="adj" fmla="val 50000"/>
            </a:avLst>
          </a:prstGeom>
          <a:solidFill>
            <a:schemeClr val="hlink"/>
          </a:solidFill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Algol-60</a:t>
            </a:r>
          </a:p>
        </p:txBody>
      </p:sp>
      <p:sp>
        <p:nvSpPr>
          <p:cNvPr id="463888" name="AutoShape 16"/>
          <p:cNvSpPr>
            <a:spLocks noChangeArrowheads="1"/>
          </p:cNvSpPr>
          <p:nvPr/>
        </p:nvSpPr>
        <p:spPr bwMode="auto">
          <a:xfrm>
            <a:off x="4067549" y="1973675"/>
            <a:ext cx="1440473" cy="398585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Cobol</a:t>
            </a:r>
          </a:p>
        </p:txBody>
      </p:sp>
      <p:sp>
        <p:nvSpPr>
          <p:cNvPr id="463889" name="AutoShape 17"/>
          <p:cNvSpPr>
            <a:spLocks noChangeArrowheads="1"/>
          </p:cNvSpPr>
          <p:nvPr/>
        </p:nvSpPr>
        <p:spPr bwMode="auto">
          <a:xfrm>
            <a:off x="1041530" y="2704902"/>
            <a:ext cx="1441938" cy="398585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Simula</a:t>
            </a:r>
          </a:p>
        </p:txBody>
      </p:sp>
      <p:sp>
        <p:nvSpPr>
          <p:cNvPr id="463890" name="AutoShape 18"/>
          <p:cNvSpPr>
            <a:spLocks noChangeArrowheads="1"/>
          </p:cNvSpPr>
          <p:nvPr/>
        </p:nvSpPr>
        <p:spPr bwMode="auto">
          <a:xfrm>
            <a:off x="2266591" y="3170894"/>
            <a:ext cx="1441938" cy="398585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Pascal</a:t>
            </a:r>
          </a:p>
        </p:txBody>
      </p:sp>
      <p:sp>
        <p:nvSpPr>
          <p:cNvPr id="463891" name="AutoShape 19"/>
          <p:cNvSpPr>
            <a:spLocks noChangeArrowheads="1"/>
          </p:cNvSpPr>
          <p:nvPr/>
        </p:nvSpPr>
        <p:spPr bwMode="auto">
          <a:xfrm>
            <a:off x="538903" y="3569479"/>
            <a:ext cx="1440473" cy="398585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Smalltalk</a:t>
            </a:r>
          </a:p>
        </p:txBody>
      </p:sp>
      <p:sp>
        <p:nvSpPr>
          <p:cNvPr id="463892" name="AutoShape 20"/>
          <p:cNvSpPr>
            <a:spLocks noChangeArrowheads="1"/>
          </p:cNvSpPr>
          <p:nvPr/>
        </p:nvSpPr>
        <p:spPr bwMode="auto">
          <a:xfrm>
            <a:off x="2049714" y="4300705"/>
            <a:ext cx="1441938" cy="398585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Ada</a:t>
            </a:r>
          </a:p>
        </p:txBody>
      </p:sp>
      <p:sp>
        <p:nvSpPr>
          <p:cNvPr id="463893" name="AutoShape 21"/>
          <p:cNvSpPr>
            <a:spLocks noChangeArrowheads="1"/>
          </p:cNvSpPr>
          <p:nvPr/>
        </p:nvSpPr>
        <p:spPr bwMode="auto">
          <a:xfrm>
            <a:off x="3922476" y="3768771"/>
            <a:ext cx="1441938" cy="39858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63894" name="Line 22"/>
          <p:cNvSpPr>
            <a:spLocks noChangeShapeType="1"/>
          </p:cNvSpPr>
          <p:nvPr/>
        </p:nvSpPr>
        <p:spPr bwMode="auto">
          <a:xfrm flipH="1">
            <a:off x="2555272" y="1641033"/>
            <a:ext cx="1008185" cy="33264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895" name="Line 23"/>
          <p:cNvSpPr>
            <a:spLocks noChangeShapeType="1"/>
          </p:cNvSpPr>
          <p:nvPr/>
        </p:nvSpPr>
        <p:spPr bwMode="auto">
          <a:xfrm>
            <a:off x="3563457" y="1641033"/>
            <a:ext cx="1225062" cy="33264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896" name="Line 24"/>
          <p:cNvSpPr>
            <a:spLocks noChangeShapeType="1"/>
          </p:cNvSpPr>
          <p:nvPr/>
        </p:nvSpPr>
        <p:spPr bwMode="auto">
          <a:xfrm flipH="1">
            <a:off x="5651630" y="2638959"/>
            <a:ext cx="863112" cy="26523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897" name="Line 25"/>
          <p:cNvSpPr>
            <a:spLocks noChangeShapeType="1"/>
          </p:cNvSpPr>
          <p:nvPr/>
        </p:nvSpPr>
        <p:spPr bwMode="auto">
          <a:xfrm flipH="1">
            <a:off x="1763965" y="2372260"/>
            <a:ext cx="863111" cy="33264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898" name="Line 26"/>
          <p:cNvSpPr>
            <a:spLocks noChangeShapeType="1"/>
          </p:cNvSpPr>
          <p:nvPr/>
        </p:nvSpPr>
        <p:spPr bwMode="auto">
          <a:xfrm>
            <a:off x="2698880" y="2372259"/>
            <a:ext cx="145073" cy="79863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899" name="Line 27"/>
          <p:cNvSpPr>
            <a:spLocks noChangeShapeType="1"/>
          </p:cNvSpPr>
          <p:nvPr/>
        </p:nvSpPr>
        <p:spPr bwMode="auto">
          <a:xfrm>
            <a:off x="2698880" y="2372259"/>
            <a:ext cx="1872762" cy="1396512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900" name="Line 28"/>
          <p:cNvSpPr>
            <a:spLocks noChangeShapeType="1"/>
          </p:cNvSpPr>
          <p:nvPr/>
        </p:nvSpPr>
        <p:spPr bwMode="auto">
          <a:xfrm flipH="1">
            <a:off x="1258407" y="3103487"/>
            <a:ext cx="505558" cy="46599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901" name="Line 29"/>
          <p:cNvSpPr>
            <a:spLocks noChangeShapeType="1"/>
          </p:cNvSpPr>
          <p:nvPr/>
        </p:nvSpPr>
        <p:spPr bwMode="auto">
          <a:xfrm>
            <a:off x="1763965" y="3103487"/>
            <a:ext cx="719503" cy="1197219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902" name="Line 30"/>
          <p:cNvSpPr>
            <a:spLocks noChangeShapeType="1"/>
          </p:cNvSpPr>
          <p:nvPr/>
        </p:nvSpPr>
        <p:spPr bwMode="auto">
          <a:xfrm flipH="1">
            <a:off x="2772150" y="3569479"/>
            <a:ext cx="142142" cy="731226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903" name="AutoShape 31"/>
          <p:cNvSpPr>
            <a:spLocks noChangeArrowheads="1"/>
          </p:cNvSpPr>
          <p:nvPr/>
        </p:nvSpPr>
        <p:spPr bwMode="auto">
          <a:xfrm>
            <a:off x="2483468" y="4965990"/>
            <a:ext cx="1440474" cy="398585"/>
          </a:xfrm>
          <a:prstGeom prst="roundRect">
            <a:avLst>
              <a:gd name="adj" fmla="val 50000"/>
            </a:avLst>
          </a:prstGeom>
          <a:solidFill>
            <a:srgbClr val="9900CC"/>
          </a:solidFill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C++</a:t>
            </a:r>
          </a:p>
        </p:txBody>
      </p:sp>
      <p:sp>
        <p:nvSpPr>
          <p:cNvPr id="463904" name="Line 32"/>
          <p:cNvSpPr>
            <a:spLocks noChangeShapeType="1"/>
          </p:cNvSpPr>
          <p:nvPr/>
        </p:nvSpPr>
        <p:spPr bwMode="auto">
          <a:xfrm>
            <a:off x="1114799" y="3968064"/>
            <a:ext cx="1368669" cy="1129811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905" name="Line 33"/>
          <p:cNvSpPr>
            <a:spLocks noChangeShapeType="1"/>
          </p:cNvSpPr>
          <p:nvPr/>
        </p:nvSpPr>
        <p:spPr bwMode="auto">
          <a:xfrm flipH="1">
            <a:off x="3707065" y="4167356"/>
            <a:ext cx="791308" cy="797169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906" name="AutoShape 34"/>
          <p:cNvSpPr>
            <a:spLocks noChangeArrowheads="1"/>
          </p:cNvSpPr>
          <p:nvPr/>
        </p:nvSpPr>
        <p:spPr bwMode="auto">
          <a:xfrm>
            <a:off x="1979376" y="5763159"/>
            <a:ext cx="1441938" cy="398585"/>
          </a:xfrm>
          <a:prstGeom prst="roundRect">
            <a:avLst>
              <a:gd name="adj" fmla="val 50000"/>
            </a:avLst>
          </a:prstGeom>
          <a:solidFill>
            <a:srgbClr val="9900CC"/>
          </a:solidFill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Java</a:t>
            </a:r>
          </a:p>
        </p:txBody>
      </p:sp>
      <p:sp>
        <p:nvSpPr>
          <p:cNvPr id="463907" name="Line 35"/>
          <p:cNvSpPr>
            <a:spLocks noChangeShapeType="1"/>
          </p:cNvSpPr>
          <p:nvPr/>
        </p:nvSpPr>
        <p:spPr bwMode="auto">
          <a:xfrm flipH="1">
            <a:off x="2772150" y="5364575"/>
            <a:ext cx="287215" cy="39858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908" name="Line 36"/>
          <p:cNvSpPr>
            <a:spLocks noChangeShapeType="1"/>
          </p:cNvSpPr>
          <p:nvPr/>
        </p:nvSpPr>
        <p:spPr bwMode="auto">
          <a:xfrm>
            <a:off x="1114799" y="3968064"/>
            <a:ext cx="1225062" cy="1795096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909" name="Text Box 37"/>
          <p:cNvSpPr txBox="1">
            <a:spLocks noChangeArrowheads="1"/>
          </p:cNvSpPr>
          <p:nvPr/>
        </p:nvSpPr>
        <p:spPr bwMode="auto">
          <a:xfrm>
            <a:off x="7371115" y="1477904"/>
            <a:ext cx="1657350" cy="433196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215" dirty="0"/>
              <a:t>1963   CPL</a:t>
            </a:r>
          </a:p>
        </p:txBody>
      </p:sp>
      <p:sp>
        <p:nvSpPr>
          <p:cNvPr id="463910" name="AutoShape 38"/>
          <p:cNvSpPr>
            <a:spLocks noChangeArrowheads="1"/>
          </p:cNvSpPr>
          <p:nvPr/>
        </p:nvSpPr>
        <p:spPr bwMode="auto">
          <a:xfrm>
            <a:off x="5865576" y="2240375"/>
            <a:ext cx="1441938" cy="398585"/>
          </a:xfrm>
          <a:prstGeom prst="roundRect">
            <a:avLst>
              <a:gd name="adj" fmla="val 50000"/>
            </a:avLst>
          </a:prstGeom>
          <a:solidFill>
            <a:schemeClr val="hlink"/>
          </a:solidFill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CPL</a:t>
            </a:r>
          </a:p>
        </p:txBody>
      </p:sp>
      <p:sp>
        <p:nvSpPr>
          <p:cNvPr id="463911" name="AutoShape 39"/>
          <p:cNvSpPr>
            <a:spLocks noChangeArrowheads="1"/>
          </p:cNvSpPr>
          <p:nvPr/>
        </p:nvSpPr>
        <p:spPr bwMode="auto">
          <a:xfrm>
            <a:off x="4209691" y="2704902"/>
            <a:ext cx="1441938" cy="398585"/>
          </a:xfrm>
          <a:prstGeom prst="roundRect">
            <a:avLst>
              <a:gd name="adj" fmla="val 50000"/>
            </a:avLst>
          </a:prstGeom>
          <a:solidFill>
            <a:schemeClr val="hlink"/>
          </a:solidFill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BCPL</a:t>
            </a:r>
          </a:p>
        </p:txBody>
      </p:sp>
      <p:sp>
        <p:nvSpPr>
          <p:cNvPr id="463912" name="AutoShape 40"/>
          <p:cNvSpPr>
            <a:spLocks noChangeArrowheads="1"/>
          </p:cNvSpPr>
          <p:nvPr/>
        </p:nvSpPr>
        <p:spPr bwMode="auto">
          <a:xfrm>
            <a:off x="5434753" y="3170894"/>
            <a:ext cx="1440474" cy="398585"/>
          </a:xfrm>
          <a:prstGeom prst="roundRect">
            <a:avLst>
              <a:gd name="adj" fmla="val 50000"/>
            </a:avLst>
          </a:prstGeom>
          <a:solidFill>
            <a:schemeClr val="hlink"/>
          </a:solidFill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B</a:t>
            </a:r>
          </a:p>
        </p:txBody>
      </p:sp>
      <p:sp>
        <p:nvSpPr>
          <p:cNvPr id="463913" name="Line 41"/>
          <p:cNvSpPr>
            <a:spLocks noChangeShapeType="1"/>
          </p:cNvSpPr>
          <p:nvPr/>
        </p:nvSpPr>
        <p:spPr bwMode="auto">
          <a:xfrm>
            <a:off x="5003930" y="3103487"/>
            <a:ext cx="432289" cy="2667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914" name="Line 42"/>
          <p:cNvSpPr>
            <a:spLocks noChangeShapeType="1"/>
          </p:cNvSpPr>
          <p:nvPr/>
        </p:nvSpPr>
        <p:spPr bwMode="auto">
          <a:xfrm flipH="1">
            <a:off x="4643445" y="3436129"/>
            <a:ext cx="792774" cy="332643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915" name="Text Box 43"/>
          <p:cNvSpPr txBox="1">
            <a:spLocks noChangeArrowheads="1"/>
          </p:cNvSpPr>
          <p:nvPr/>
        </p:nvSpPr>
        <p:spPr bwMode="auto">
          <a:xfrm>
            <a:off x="7382249" y="2004448"/>
            <a:ext cx="1657350" cy="774058"/>
          </a:xfrm>
          <a:prstGeom prst="rect">
            <a:avLst/>
          </a:prstGeom>
          <a:solidFill>
            <a:srgbClr val="339966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215">
                <a:solidFill>
                  <a:schemeClr val="bg1"/>
                </a:solidFill>
              </a:rPr>
              <a:t>1967   BCPL</a:t>
            </a:r>
          </a:p>
        </p:txBody>
      </p:sp>
      <p:sp>
        <p:nvSpPr>
          <p:cNvPr id="463916" name="Text Box 44"/>
          <p:cNvSpPr txBox="1">
            <a:spLocks noChangeArrowheads="1"/>
          </p:cNvSpPr>
          <p:nvPr/>
        </p:nvSpPr>
        <p:spPr bwMode="auto">
          <a:xfrm>
            <a:off x="7382249" y="2905659"/>
            <a:ext cx="1657350" cy="876266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zh-CN" sz="2215">
                <a:solidFill>
                  <a:schemeClr val="accent2"/>
                </a:solidFill>
              </a:rPr>
              <a:t>1970   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zh-CN" sz="2215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463917" name="Text Box 45"/>
          <p:cNvSpPr txBox="1">
            <a:spLocks noChangeArrowheads="1"/>
          </p:cNvSpPr>
          <p:nvPr/>
        </p:nvSpPr>
        <p:spPr bwMode="auto">
          <a:xfrm>
            <a:off x="7382249" y="3865487"/>
            <a:ext cx="1657350" cy="910377"/>
          </a:xfrm>
          <a:prstGeom prst="rect">
            <a:avLst/>
          </a:prstGeom>
          <a:solidFill>
            <a:srgbClr val="FF0066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215">
                <a:solidFill>
                  <a:schemeClr val="bg1"/>
                </a:solidFill>
              </a:rPr>
              <a:t>1972   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zh-CN" sz="2215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63918" name="Text Box 46"/>
          <p:cNvSpPr txBox="1">
            <a:spLocks noChangeArrowheads="1"/>
          </p:cNvSpPr>
          <p:nvPr/>
        </p:nvSpPr>
        <p:spPr bwMode="auto">
          <a:xfrm>
            <a:off x="7382249" y="4926426"/>
            <a:ext cx="1657350" cy="910377"/>
          </a:xfrm>
          <a:prstGeom prst="rect">
            <a:avLst/>
          </a:prstGeom>
          <a:solidFill>
            <a:srgbClr val="CC00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215"/>
              <a:t>1985   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zh-CN" sz="2215"/>
              <a:t>C++</a:t>
            </a:r>
          </a:p>
        </p:txBody>
      </p:sp>
      <p:sp>
        <p:nvSpPr>
          <p:cNvPr id="463919" name="AutoShape 47"/>
          <p:cNvSpPr>
            <a:spLocks noChangeArrowheads="1"/>
          </p:cNvSpPr>
          <p:nvPr/>
        </p:nvSpPr>
        <p:spPr bwMode="auto">
          <a:xfrm>
            <a:off x="5074268" y="5097875"/>
            <a:ext cx="1440474" cy="398585"/>
          </a:xfrm>
          <a:prstGeom prst="roundRect">
            <a:avLst>
              <a:gd name="adj" fmla="val 50000"/>
            </a:avLst>
          </a:prstGeom>
          <a:solidFill>
            <a:srgbClr val="9900CC"/>
          </a:solidFill>
          <a:ln w="2857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zh-CN" sz="2215"/>
              <a:t>ANSI  C</a:t>
            </a:r>
          </a:p>
        </p:txBody>
      </p:sp>
      <p:sp>
        <p:nvSpPr>
          <p:cNvPr id="463920" name="Line 48"/>
          <p:cNvSpPr>
            <a:spLocks noChangeShapeType="1"/>
          </p:cNvSpPr>
          <p:nvPr/>
        </p:nvSpPr>
        <p:spPr bwMode="auto">
          <a:xfrm>
            <a:off x="4643445" y="4167357"/>
            <a:ext cx="432289" cy="106386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463921" name="Line 49"/>
          <p:cNvSpPr>
            <a:spLocks noChangeShapeType="1"/>
          </p:cNvSpPr>
          <p:nvPr/>
        </p:nvSpPr>
        <p:spPr bwMode="auto">
          <a:xfrm>
            <a:off x="3922476" y="5097875"/>
            <a:ext cx="1153258" cy="1992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7111E5-FC2C-4AFA-B2E0-3ED97CB7732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1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63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63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63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63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63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6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63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63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6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63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63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6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63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63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463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animBg="1"/>
      <p:bldP spid="463909" grpId="0" animBg="1"/>
      <p:bldP spid="463915" grpId="0" animBg="1"/>
      <p:bldP spid="463916" grpId="0" animBg="1"/>
      <p:bldP spid="463917" grpId="0" animBg="1"/>
      <p:bldP spid="4639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2" name="文本框 5"/>
          <p:cNvSpPr txBox="1">
            <a:spLocks noChangeArrowheads="1"/>
          </p:cNvSpPr>
          <p:nvPr/>
        </p:nvSpPr>
        <p:spPr bwMode="auto">
          <a:xfrm>
            <a:off x="973464" y="1752438"/>
            <a:ext cx="1179810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fr-FR" altLang="zh-CN" sz="2400" b="1" dirty="0">
                <a:solidFill>
                  <a:srgbClr val="000000"/>
                </a:solidFill>
                <a:latin typeface="+mj-lt"/>
              </a:rPr>
              <a:t>subtype</a:t>
            </a:r>
          </a:p>
          <a:p>
            <a:pPr eaLnBrk="1" hangingPunct="1"/>
            <a:r>
              <a:rPr lang="fr-FR" altLang="zh-CN" sz="2400" b="1" dirty="0">
                <a:solidFill>
                  <a:srgbClr val="000000"/>
                </a:solidFill>
                <a:latin typeface="+mj-lt"/>
              </a:rPr>
              <a:t>subtype</a:t>
            </a:r>
          </a:p>
          <a:p>
            <a:pPr eaLnBrk="1" hangingPunct="1"/>
            <a:r>
              <a:rPr lang="fr-FR" altLang="zh-CN" sz="2400" b="1" dirty="0">
                <a:solidFill>
                  <a:srgbClr val="000000"/>
                </a:solidFill>
                <a:latin typeface="+mj-lt"/>
              </a:rPr>
              <a:t>subtype</a:t>
            </a:r>
          </a:p>
          <a:p>
            <a:pPr eaLnBrk="1" hangingPunct="1"/>
            <a:r>
              <a:rPr lang="fr-FR" altLang="zh-CN" sz="2400" b="1" dirty="0">
                <a:solidFill>
                  <a:srgbClr val="000000"/>
                </a:solidFill>
                <a:latin typeface="+mj-lt"/>
              </a:rPr>
              <a:t>subtype</a:t>
            </a:r>
          </a:p>
          <a:p>
            <a:pPr eaLnBrk="1" hangingPunct="1"/>
            <a:r>
              <a:rPr lang="fr-FR" altLang="zh-CN" sz="2400" b="1" dirty="0">
                <a:solidFill>
                  <a:srgbClr val="000000"/>
                </a:solidFill>
                <a:latin typeface="+mj-lt"/>
              </a:rPr>
              <a:t>subtype</a:t>
            </a:r>
            <a:endParaRPr lang="zh-CN" altLang="en-US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5783" name="文本框 6"/>
          <p:cNvSpPr txBox="1">
            <a:spLocks noChangeArrowheads="1"/>
          </p:cNvSpPr>
          <p:nvPr/>
        </p:nvSpPr>
        <p:spPr bwMode="auto">
          <a:xfrm>
            <a:off x="2338878" y="1777813"/>
            <a:ext cx="6774290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Natural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Integer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range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0..Integer’Last;</a:t>
            </a:r>
          </a:p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Positive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Integer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range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1..Integer’Last;</a:t>
            </a:r>
          </a:p>
          <a:p>
            <a:pPr eaLnBrk="1" hangingPunct="1"/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NonNegativeFloat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Float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range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0.0 ..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Float’Last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/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SmallInt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Integer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range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-50..50;</a:t>
            </a:r>
          </a:p>
          <a:p>
            <a:pPr eaLnBrk="1" hangingPunct="1"/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CapitalLetter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is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Character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</a:rPr>
              <a:t>range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’A’..’Z’;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5784" name="文本框 7"/>
          <p:cNvSpPr txBox="1">
            <a:spLocks noChangeArrowheads="1"/>
          </p:cNvSpPr>
          <p:nvPr/>
        </p:nvSpPr>
        <p:spPr bwMode="auto">
          <a:xfrm>
            <a:off x="1804864" y="3683173"/>
            <a:ext cx="4290470" cy="2215991"/>
          </a:xfrm>
          <a:prstGeom prst="rect">
            <a:avLst/>
          </a:prstGeom>
          <a:solidFill>
            <a:srgbClr val="FFCCCC"/>
          </a:solidFill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X, Y, Z :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SmallInt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/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NextChar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: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CapitalLetter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</a:t>
            </a:r>
          </a:p>
          <a:p>
            <a:pPr eaLnBrk="1" hangingPunct="1"/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Hours_Worked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: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NonNegFloat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;</a:t>
            </a:r>
            <a:endParaRPr lang="en-US" altLang="zh-CN" sz="2400" dirty="0">
              <a:solidFill>
                <a:srgbClr val="000000"/>
              </a:solidFill>
              <a:latin typeface="+mj-lt"/>
            </a:endParaRPr>
          </a:p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X :=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25;</a:t>
            </a:r>
          </a:p>
          <a:p>
            <a:pPr eaLnBrk="1" hangingPunct="1"/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Y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:= 26;</a:t>
            </a:r>
          </a:p>
          <a:p>
            <a:pPr eaLnBrk="1" hangingPunct="1"/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Z := X + Y;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--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Exception raised</a:t>
            </a:r>
            <a:endParaRPr lang="zh-CN" alt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580728" y="1394856"/>
            <a:ext cx="1965282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Subtype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80728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文本框 4"/>
          <p:cNvSpPr txBox="1">
            <a:spLocks noChangeArrowheads="1"/>
          </p:cNvSpPr>
          <p:nvPr/>
        </p:nvSpPr>
        <p:spPr bwMode="auto">
          <a:xfrm>
            <a:off x="580728" y="1394856"/>
            <a:ext cx="3674083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3200" dirty="0">
                <a:solidFill>
                  <a:schemeClr val="accent6"/>
                </a:solidFill>
                <a:latin typeface="+mj-lt"/>
              </a:rPr>
              <a:t>Subtype Example</a:t>
            </a:r>
            <a:endParaRPr lang="zh-CN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326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1" name="文本框 4"/>
          <p:cNvSpPr txBox="1">
            <a:spLocks noChangeArrowheads="1"/>
          </p:cNvSpPr>
          <p:nvPr/>
        </p:nvSpPr>
        <p:spPr bwMode="auto">
          <a:xfrm>
            <a:off x="580728" y="1468436"/>
            <a:ext cx="3073342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Derived Types</a:t>
            </a:r>
            <a:endParaRPr lang="zh-CN" altLang="en-US" dirty="0"/>
          </a:p>
        </p:txBody>
      </p:sp>
      <p:sp>
        <p:nvSpPr>
          <p:cNvPr id="80903" name="文本框 6"/>
          <p:cNvSpPr txBox="1">
            <a:spLocks noChangeArrowheads="1"/>
          </p:cNvSpPr>
          <p:nvPr/>
        </p:nvSpPr>
        <p:spPr bwMode="auto">
          <a:xfrm>
            <a:off x="1043608" y="1988840"/>
            <a:ext cx="7046224" cy="1938992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tabLst>
                <a:tab pos="293248" algn="l"/>
              </a:tabLst>
              <a:defRPr sz="2800" b="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/>
              <a:t>age := -20</a:t>
            </a:r>
            <a:r>
              <a:rPr lang="en-US" altLang="zh-CN" dirty="0" smtClean="0"/>
              <a:t>;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height := age - </a:t>
            </a:r>
            <a:r>
              <a:rPr lang="en-US" altLang="zh-CN" dirty="0" err="1"/>
              <a:t>class_size</a:t>
            </a:r>
            <a:r>
              <a:rPr lang="en-US" altLang="zh-CN" dirty="0" smtClean="0"/>
              <a:t>;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shoe_size</a:t>
            </a:r>
            <a:r>
              <a:rPr lang="en-US" altLang="zh-CN" dirty="0"/>
              <a:t> := 2 * </a:t>
            </a:r>
            <a:r>
              <a:rPr lang="en-US" altLang="zh-CN" dirty="0" err="1" smtClean="0"/>
              <a:t>no_on_bus</a:t>
            </a:r>
            <a:r>
              <a:rPr lang="en-US" altLang="zh-CN" dirty="0" smtClean="0"/>
              <a:t>;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1560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8070" y="4221088"/>
            <a:ext cx="6876338" cy="830997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r>
              <a:rPr lang="en-US" altLang="zh-CN" sz="2400" dirty="0"/>
              <a:t>Types help program values reflect the real</a:t>
            </a:r>
          </a:p>
          <a:p>
            <a:r>
              <a:rPr lang="en-US" altLang="zh-CN" sz="2400" dirty="0"/>
              <a:t>world.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171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43608" y="2010102"/>
            <a:ext cx="6896119" cy="2623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New data types can be 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ea typeface="+mn-ea"/>
              </a:rPr>
              <a:t>derived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from INTEGER: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12374" y="2420888"/>
            <a:ext cx="5155257" cy="365484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b="1" dirty="0">
                <a:latin typeface="+mj-lt"/>
                <a:ea typeface="+mn-ea"/>
              </a:rPr>
              <a:t>type </a:t>
            </a:r>
            <a:r>
              <a:rPr lang="en-US" altLang="zh-CN" sz="2000" dirty="0">
                <a:latin typeface="+mj-lt"/>
                <a:ea typeface="+mn-ea"/>
              </a:rPr>
              <a:t>ages </a:t>
            </a:r>
            <a:r>
              <a:rPr lang="en-US" altLang="zh-CN" sz="2000" b="1" dirty="0">
                <a:latin typeface="+mj-lt"/>
                <a:ea typeface="+mn-ea"/>
              </a:rPr>
              <a:t>is new </a:t>
            </a:r>
            <a:r>
              <a:rPr lang="en-US" altLang="zh-CN" sz="2000" dirty="0">
                <a:latin typeface="+mj-lt"/>
                <a:ea typeface="+mn-ea"/>
              </a:rPr>
              <a:t>INTEGER </a:t>
            </a:r>
            <a:r>
              <a:rPr lang="en-US" altLang="zh-CN" sz="2000" b="1" dirty="0">
                <a:latin typeface="+mj-lt"/>
                <a:ea typeface="+mn-ea"/>
              </a:rPr>
              <a:t>range </a:t>
            </a:r>
            <a:r>
              <a:rPr lang="en-US" altLang="zh-CN" sz="2000" dirty="0">
                <a:latin typeface="+mj-lt"/>
                <a:ea typeface="+mn-ea"/>
              </a:rPr>
              <a:t>0 .. 110;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>
                <a:latin typeface="+mj-lt"/>
                <a:ea typeface="+mn-ea"/>
              </a:rPr>
              <a:t>	age : ages;</a:t>
            </a:r>
          </a:p>
          <a:p>
            <a:pPr eaLnBrk="1" fontAlgn="auto" hangingPunct="1">
              <a:lnSpc>
                <a:spcPts val="269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>
                <a:latin typeface="+mj-lt"/>
                <a:ea typeface="+mn-ea"/>
              </a:rPr>
              <a:t>	</a:t>
            </a:r>
            <a:r>
              <a:rPr lang="en-US" altLang="zh-CN" sz="2000" dirty="0" err="1">
                <a:latin typeface="+mj-lt"/>
                <a:ea typeface="+mn-ea"/>
              </a:rPr>
              <a:t>voting_age</a:t>
            </a:r>
            <a:r>
              <a:rPr lang="en-US" altLang="zh-CN" sz="2000" dirty="0">
                <a:latin typeface="+mj-lt"/>
                <a:ea typeface="+mn-ea"/>
              </a:rPr>
              <a:t> : </a:t>
            </a:r>
            <a:r>
              <a:rPr lang="en-US" altLang="zh-CN" sz="2000" b="1" dirty="0">
                <a:latin typeface="+mj-lt"/>
                <a:ea typeface="+mn-ea"/>
              </a:rPr>
              <a:t>constant </a:t>
            </a:r>
            <a:r>
              <a:rPr lang="en-US" altLang="zh-CN" sz="2000" dirty="0">
                <a:latin typeface="+mj-lt"/>
                <a:ea typeface="+mn-ea"/>
              </a:rPr>
              <a:t>ages := 18</a:t>
            </a:r>
            <a:r>
              <a:rPr lang="en-US" altLang="zh-CN" sz="2000" dirty="0" smtClean="0">
                <a:latin typeface="+mj-lt"/>
                <a:ea typeface="+mn-ea"/>
              </a:rPr>
              <a:t>;</a:t>
            </a:r>
          </a:p>
          <a:p>
            <a:pPr eaLnBrk="1" fontAlgn="auto" hangingPunct="1">
              <a:lnSpc>
                <a:spcPts val="269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+mj-lt"/>
                <a:ea typeface="+mn-ea"/>
              </a:rPr>
              <a:t>type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+mn-ea"/>
              </a:rPr>
              <a:t>heights </a:t>
            </a:r>
            <a:r>
              <a:rPr lang="en-US" altLang="zh-CN" sz="2000" b="1" dirty="0">
                <a:solidFill>
                  <a:srgbClr val="FF0000"/>
                </a:solidFill>
                <a:latin typeface="+mj-lt"/>
                <a:ea typeface="+mn-ea"/>
              </a:rPr>
              <a:t>is range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  <a:ea typeface="+mn-ea"/>
              </a:rPr>
              <a:t>0 .. 230;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j-lt"/>
                <a:ea typeface="+mn-ea"/>
              </a:rPr>
              <a:t>	height : heights</a:t>
            </a:r>
            <a:r>
              <a:rPr lang="en-US" altLang="zh-CN" sz="2000" dirty="0" smtClean="0">
                <a:solidFill>
                  <a:srgbClr val="FF0000"/>
                </a:solidFill>
                <a:latin typeface="+mj-lt"/>
                <a:ea typeface="+mn-ea"/>
              </a:rPr>
              <a:t>;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endParaRPr lang="en-US" altLang="zh-CN" sz="20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758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min_enrolment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: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constant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:= 6;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max_enrolment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: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constant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:= 200;</a:t>
            </a:r>
          </a:p>
          <a:p>
            <a:pPr eaLnBrk="1" fontAlgn="auto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type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class_sizes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+mj-lt"/>
                <a:ea typeface="+mn-ea"/>
              </a:rPr>
              <a:t>is range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0..max_enrolment;</a:t>
            </a:r>
          </a:p>
          <a:p>
            <a:pPr eaLnBrk="1" fontAlgn="auto" hangingPunct="1">
              <a:lnSpc>
                <a:spcPts val="2694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class_size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 : </a:t>
            </a:r>
            <a:r>
              <a:rPr lang="en-US" altLang="zh-CN" sz="2000" dirty="0" err="1">
                <a:solidFill>
                  <a:srgbClr val="000000"/>
                </a:solidFill>
                <a:latin typeface="+mj-lt"/>
                <a:ea typeface="+mn-ea"/>
              </a:rPr>
              <a:t>class_sizes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+mn-ea"/>
              </a:rPr>
              <a:t>;</a:t>
            </a:r>
            <a:endParaRPr lang="zh-CN" altLang="en-US" sz="20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580728" y="1468436"/>
            <a:ext cx="4597797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Derived </a:t>
            </a:r>
            <a:r>
              <a:rPr lang="en-US" altLang="zh-CN" dirty="0" err="1" smtClean="0"/>
              <a:t>Interger</a:t>
            </a:r>
            <a:r>
              <a:rPr lang="en-US" altLang="zh-CN" dirty="0" smtClean="0"/>
              <a:t> Types</a:t>
            </a:r>
            <a:endParaRPr lang="zh-CN" altLang="en-US" dirty="0"/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11560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104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文本框 6"/>
          <p:cNvSpPr txBox="1">
            <a:spLocks noChangeArrowheads="1"/>
          </p:cNvSpPr>
          <p:nvPr/>
        </p:nvSpPr>
        <p:spPr bwMode="auto">
          <a:xfrm>
            <a:off x="1121459" y="2039013"/>
            <a:ext cx="4576574" cy="264111"/>
          </a:xfrm>
          <a:prstGeom prst="rect">
            <a:avLst/>
          </a:prstGeom>
          <a:noFill/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Nonsense rejected by compiler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613863" y="2450951"/>
            <a:ext cx="2882199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height := age - </a:t>
            </a:r>
            <a:r>
              <a:rPr lang="en-US" altLang="zh-CN" sz="2181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class_size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;</a:t>
            </a:r>
            <a:endParaRPr lang="zh-CN" altLang="en-US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3979" name="文本框 10"/>
          <p:cNvSpPr txBox="1">
            <a:spLocks noChangeArrowheads="1"/>
          </p:cNvSpPr>
          <p:nvPr/>
        </p:nvSpPr>
        <p:spPr bwMode="auto">
          <a:xfrm>
            <a:off x="1105840" y="3033953"/>
            <a:ext cx="5116785" cy="264111"/>
          </a:xfrm>
          <a:prstGeom prst="rect">
            <a:avLst/>
          </a:prstGeom>
          <a:noFill/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"Out of range" rejected by compiler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572291" y="3403239"/>
            <a:ext cx="1210268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age := -20;</a:t>
            </a:r>
            <a:endParaRPr lang="zh-CN" altLang="en-US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3983" name="文本框 14"/>
          <p:cNvSpPr txBox="1">
            <a:spLocks noChangeArrowheads="1"/>
          </p:cNvSpPr>
          <p:nvPr/>
        </p:nvSpPr>
        <p:spPr bwMode="auto">
          <a:xfrm>
            <a:off x="1105840" y="3994378"/>
            <a:ext cx="4207883" cy="269497"/>
          </a:xfrm>
          <a:prstGeom prst="rect">
            <a:avLst/>
          </a:prstGeom>
          <a:noFill/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“Out of range” run time error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572291" y="4470294"/>
            <a:ext cx="3396764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class_size := class_size + 100;</a:t>
            </a:r>
            <a:endParaRPr lang="zh-CN" altLang="en-US" sz="2181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83987" name="文本框 18"/>
          <p:cNvSpPr txBox="1">
            <a:spLocks noChangeArrowheads="1"/>
          </p:cNvSpPr>
          <p:nvPr/>
        </p:nvSpPr>
        <p:spPr bwMode="auto">
          <a:xfrm>
            <a:off x="1105840" y="4848026"/>
            <a:ext cx="6004080" cy="262380"/>
          </a:xfrm>
          <a:prstGeom prst="rect">
            <a:avLst/>
          </a:prstGeom>
          <a:noFill/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/>
              <a:t>Enforce distinct nature of different </a:t>
            </a:r>
            <a:r>
              <a:rPr lang="en-US" altLang="zh-CN" dirty="0" smtClean="0"/>
              <a:t>objects</a:t>
            </a:r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580728" y="1468436"/>
            <a:ext cx="49484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Benefits of derived types</a:t>
            </a:r>
            <a:endParaRPr lang="zh-CN" altLang="en-US" dirty="0"/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611560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文本框 18"/>
          <p:cNvSpPr txBox="1">
            <a:spLocks noChangeArrowheads="1"/>
          </p:cNvSpPr>
          <p:nvPr/>
        </p:nvSpPr>
        <p:spPr bwMode="auto">
          <a:xfrm>
            <a:off x="1099216" y="5551457"/>
            <a:ext cx="5200976" cy="262380"/>
          </a:xfrm>
          <a:prstGeom prst="rect">
            <a:avLst/>
          </a:prstGeom>
          <a:noFill/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r>
              <a:rPr lang="en-US" altLang="zh-CN" dirty="0" smtClean="0"/>
              <a:t>Robust</a:t>
            </a:r>
            <a:r>
              <a:rPr lang="en-US" altLang="zh-CN" dirty="0"/>
              <a:t>, elegant, effective programs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58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56420" y="2060848"/>
            <a:ext cx="7043971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 sz="2400">
                <a:solidFill>
                  <a:srgbClr val="000000"/>
                </a:solidFill>
                <a:latin typeface="+mj-lt"/>
                <a:ea typeface="+mn-ea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 err="1"/>
              <a:t>Ada</a:t>
            </a:r>
            <a:r>
              <a:rPr lang="en-US" altLang="zh-CN" dirty="0"/>
              <a:t> has </a:t>
            </a:r>
            <a:r>
              <a:rPr lang="en-US" altLang="zh-CN" i="1" dirty="0">
                <a:solidFill>
                  <a:srgbClr val="FF0000"/>
                </a:solidFill>
              </a:rPr>
              <a:t>strong typing</a:t>
            </a:r>
            <a:r>
              <a:rPr lang="en-US" altLang="zh-CN" dirty="0"/>
              <a:t>: different types cannot </a:t>
            </a:r>
            <a:r>
              <a:rPr lang="en-US" altLang="zh-CN" dirty="0" smtClean="0"/>
              <a:t>be mixed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Explicit </a:t>
            </a:r>
            <a:r>
              <a:rPr lang="en-US" altLang="zh-CN" dirty="0">
                <a:solidFill>
                  <a:srgbClr val="FF0000"/>
                </a:solidFill>
              </a:rPr>
              <a:t>type conversion</a:t>
            </a:r>
            <a:r>
              <a:rPr lang="en-US" altLang="zh-CN" dirty="0"/>
              <a:t> is permitted: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613779" y="3356992"/>
            <a:ext cx="5929252" cy="215443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111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type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length 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is digits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5 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range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0.0 .. 1.0E10;</a:t>
            </a:r>
          </a:p>
          <a:p>
            <a:pPr eaLnBrk="1" fontAlgn="auto" hangingPunct="1">
              <a:lnSpc>
                <a:spcPts val="288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type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area 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is digits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5 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range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0.0 .. 1.0E20;</a:t>
            </a:r>
          </a:p>
          <a:p>
            <a:pPr eaLnBrk="1" fontAlgn="auto" hangingPunct="1">
              <a:lnSpc>
                <a:spcPts val="288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function </a:t>
            </a:r>
            <a:r>
              <a:rPr lang="en-US" altLang="zh-CN" sz="2181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area_rectangle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 (L,H : length) 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return 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area 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is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endParaRPr lang="en-US" altLang="zh-CN" sz="2181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eaLnBrk="1" fontAlgn="auto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begin</a:t>
            </a:r>
          </a:p>
          <a:p>
            <a:pPr eaLnBrk="1" fontAlgn="auto" hangingPunct="1">
              <a:lnSpc>
                <a:spcPts val="2886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	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return </a:t>
            </a:r>
            <a:r>
              <a:rPr lang="en-US" altLang="zh-CN" sz="2181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area(L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) * </a:t>
            </a:r>
            <a:r>
              <a:rPr lang="en-US" altLang="zh-CN" sz="2181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area(H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);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endParaRPr lang="en-US" altLang="zh-CN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eaLnBrk="1" fontAlgn="auto" hangingPunct="1">
              <a:lnSpc>
                <a:spcPts val="2095"/>
              </a:lnSpc>
              <a:spcBef>
                <a:spcPts val="0"/>
              </a:spcBef>
              <a:spcAft>
                <a:spcPts val="0"/>
              </a:spcAft>
              <a:tabLst>
                <a:tab pos="293248" algn="l"/>
              </a:tabLs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end</a:t>
            </a:r>
            <a:r>
              <a:rPr lang="en-US" altLang="zh-CN" sz="218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;</a:t>
            </a:r>
            <a:endParaRPr lang="zh-CN" altLang="en-US" sz="218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0" name="文本框 4"/>
          <p:cNvSpPr txBox="1">
            <a:spLocks noChangeArrowheads="1"/>
          </p:cNvSpPr>
          <p:nvPr/>
        </p:nvSpPr>
        <p:spPr bwMode="auto">
          <a:xfrm>
            <a:off x="508720" y="1468436"/>
            <a:ext cx="3536033" cy="3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Type Conversion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39552" y="476672"/>
            <a:ext cx="220162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Data Types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4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3" name="文本框 6"/>
          <p:cNvSpPr txBox="1">
            <a:spLocks noChangeArrowheads="1"/>
          </p:cNvSpPr>
          <p:nvPr/>
        </p:nvSpPr>
        <p:spPr bwMode="auto">
          <a:xfrm>
            <a:off x="1142281" y="1952321"/>
            <a:ext cx="25824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latin typeface="+mj-lt"/>
              </a:rPr>
              <a:t>lb: low bound</a:t>
            </a:r>
            <a:endParaRPr lang="zh-CN" altLang="en-US" sz="2800" dirty="0">
              <a:latin typeface="+mj-lt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51706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Static structure of fixed size 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39552" y="548680"/>
            <a:ext cx="12054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Array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2973" y="3783344"/>
            <a:ext cx="5882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type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My_Array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is array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zh-CN" sz="2400" dirty="0">
                <a:solidFill>
                  <a:srgbClr val="7E007E"/>
                </a:solidFill>
                <a:latin typeface="+mj-lt"/>
              </a:rPr>
              <a:t>1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.. </a:t>
            </a:r>
            <a:r>
              <a:rPr lang="en-US" altLang="zh-CN" sz="2400" dirty="0">
                <a:solidFill>
                  <a:srgbClr val="7E007E"/>
                </a:solidFill>
                <a:latin typeface="+mj-lt"/>
              </a:rPr>
              <a:t>10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) </a:t>
            </a: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of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Integer; </a:t>
            </a:r>
            <a:endParaRPr lang="en-US" altLang="zh-CN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1149257" y="2420888"/>
            <a:ext cx="30841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err="1" smtClean="0">
                <a:latin typeface="+mj-lt"/>
              </a:rPr>
              <a:t>ub</a:t>
            </a:r>
            <a:r>
              <a:rPr lang="en-US" altLang="zh-CN" sz="2800" dirty="0" smtClean="0">
                <a:latin typeface="+mj-lt"/>
              </a:rPr>
              <a:t>: upper bound</a:t>
            </a:r>
            <a:endParaRPr lang="zh-CN" altLang="en-US" sz="2800" dirty="0">
              <a:latin typeface="+mj-lt"/>
            </a:endParaRPr>
          </a:p>
        </p:txBody>
      </p:sp>
      <p:sp>
        <p:nvSpPr>
          <p:cNvPr id="18" name="文本框 6"/>
          <p:cNvSpPr txBox="1">
            <a:spLocks noChangeArrowheads="1"/>
          </p:cNvSpPr>
          <p:nvPr/>
        </p:nvSpPr>
        <p:spPr bwMode="auto">
          <a:xfrm>
            <a:off x="1115616" y="2977207"/>
            <a:ext cx="64136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latin typeface="+mj-lt"/>
              </a:rPr>
              <a:t>Index&lt;lb | index &gt;up : constraint error</a:t>
            </a:r>
            <a:endParaRPr lang="zh-CN" altLang="en-US" sz="2800" dirty="0">
              <a:latin typeface="+mj-lt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4932040" y="4245009"/>
            <a:ext cx="0" cy="28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5508104" y="4245009"/>
            <a:ext cx="0" cy="288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705378" y="4625589"/>
            <a:ext cx="453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l</a:t>
            </a:r>
            <a:r>
              <a:rPr lang="en-US" altLang="zh-CN" dirty="0" smtClean="0">
                <a:solidFill>
                  <a:srgbClr val="000000"/>
                </a:solidFill>
              </a:rPr>
              <a:t>b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29989" y="4625589"/>
            <a:ext cx="453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rgbClr val="000000"/>
                </a:solidFill>
              </a:rPr>
              <a:t>ub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956" y="1715847"/>
            <a:ext cx="1506421" cy="370152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6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51706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Definition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39552" y="548680"/>
            <a:ext cx="12054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Array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0" y="2059710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1E91FF"/>
                </a:solidFill>
                <a:latin typeface="+mj-lt"/>
              </a:rPr>
              <a:t>type </a:t>
            </a:r>
            <a:r>
              <a:rPr lang="en-US" altLang="zh-CN" sz="2000" b="1" dirty="0" err="1" smtClean="0">
                <a:latin typeface="+mj-lt"/>
              </a:rPr>
              <a:t>array_name</a:t>
            </a:r>
            <a:r>
              <a:rPr lang="en-US" altLang="zh-CN" sz="2000" b="1" dirty="0" smtClean="0">
                <a:solidFill>
                  <a:srgbClr val="1E91FF"/>
                </a:solidFill>
                <a:latin typeface="+mj-lt"/>
              </a:rPr>
              <a:t> </a:t>
            </a:r>
            <a:r>
              <a:rPr lang="en-US" altLang="zh-CN" sz="2000" b="1" dirty="0" smtClean="0">
                <a:latin typeface="+mj-lt"/>
              </a:rPr>
              <a:t>is</a:t>
            </a:r>
            <a:r>
              <a:rPr lang="en-US" altLang="zh-CN" sz="2000" b="1" dirty="0" smtClean="0">
                <a:solidFill>
                  <a:srgbClr val="1E91FF"/>
                </a:solidFill>
                <a:latin typeface="+mj-lt"/>
              </a:rPr>
              <a:t> array </a:t>
            </a:r>
            <a:r>
              <a:rPr lang="en-US" altLang="zh-CN" sz="2000" b="1" dirty="0" smtClean="0">
                <a:latin typeface="+mj-lt"/>
              </a:rPr>
              <a:t>(index specification) </a:t>
            </a:r>
            <a:r>
              <a:rPr lang="en-US" altLang="zh-CN" sz="2000" b="1" dirty="0" smtClean="0">
                <a:solidFill>
                  <a:srgbClr val="1E91FF"/>
                </a:solidFill>
                <a:latin typeface="+mj-lt"/>
              </a:rPr>
              <a:t>of </a:t>
            </a:r>
            <a:r>
              <a:rPr lang="en-US" altLang="zh-CN" sz="2000" b="1" dirty="0" smtClean="0">
                <a:latin typeface="+mj-lt"/>
              </a:rPr>
              <a:t>type</a:t>
            </a:r>
            <a:r>
              <a:rPr lang="en-US" altLang="zh-CN" sz="2000" b="1" dirty="0" smtClean="0">
                <a:solidFill>
                  <a:srgbClr val="1E91FF"/>
                </a:solidFill>
                <a:latin typeface="+mj-lt"/>
              </a:rPr>
              <a:t>;</a:t>
            </a:r>
            <a:endParaRPr lang="zh-CN" altLang="zh-CN" sz="2000" b="1" dirty="0">
              <a:solidFill>
                <a:srgbClr val="1E91FF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600" y="2924944"/>
            <a:ext cx="7848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FF0000"/>
                </a:solidFill>
                <a:latin typeface="+mj-lt"/>
              </a:rPr>
              <a:t>type Total is range 1 .. 100; </a:t>
            </a:r>
            <a:r>
              <a:rPr lang="en-US" altLang="zh-CN" sz="2400" kern="100" dirty="0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2400" kern="100" dirty="0" smtClean="0">
                <a:solidFill>
                  <a:srgbClr val="FF0000"/>
                </a:solidFill>
                <a:latin typeface="+mj-lt"/>
              </a:rPr>
              <a:t>     </a:t>
            </a:r>
            <a:r>
              <a:rPr lang="en-US" altLang="zh-CN" sz="2400" kern="100" dirty="0" smtClean="0">
                <a:latin typeface="+mj-lt"/>
              </a:rPr>
              <a:t>-- Total’s type is integer, range is 1..100</a:t>
            </a:r>
            <a:r>
              <a:rPr lang="zh-CN" altLang="zh-CN" sz="2400" kern="100" dirty="0" smtClean="0">
                <a:latin typeface="+mj-lt"/>
              </a:rPr>
              <a:t>。</a:t>
            </a:r>
            <a:endParaRPr lang="zh-CN" altLang="zh-CN" sz="2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FF0000"/>
                </a:solidFill>
                <a:latin typeface="+mj-lt"/>
              </a:rPr>
              <a:t>type Wages is array (Total) of Integer</a:t>
            </a:r>
            <a:r>
              <a:rPr lang="en-US" altLang="zh-CN" sz="2400" kern="100" dirty="0" smtClean="0">
                <a:solidFill>
                  <a:srgbClr val="FF0000"/>
                </a:solidFill>
                <a:latin typeface="+mj-lt"/>
              </a:rPr>
              <a:t>;</a:t>
            </a: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2400" kern="100" dirty="0" smtClean="0">
                <a:solidFill>
                  <a:srgbClr val="FF0000"/>
                </a:solidFill>
                <a:latin typeface="+mj-lt"/>
              </a:rPr>
              <a:t>     </a:t>
            </a:r>
            <a:r>
              <a:rPr lang="en-US" altLang="zh-CN" sz="2400" kern="100" dirty="0" smtClean="0">
                <a:latin typeface="+mj-lt"/>
              </a:rPr>
              <a:t>-- declaration of array (Wages) which has 100 Integer elements</a:t>
            </a:r>
            <a:r>
              <a:rPr lang="en-US" altLang="zh-CN" sz="2400" kern="100" dirty="0">
                <a:latin typeface="+mj-lt"/>
              </a:rPr>
              <a:t>.</a:t>
            </a:r>
            <a:endParaRPr lang="zh-CN" altLang="zh-CN" sz="2400" kern="100" dirty="0"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45010" y="5098227"/>
            <a:ext cx="5679568" cy="461665"/>
          </a:xfrm>
          <a:prstGeom prst="rect">
            <a:avLst/>
          </a:prstGeom>
          <a:solidFill>
            <a:srgbClr val="99CCFF"/>
          </a:solidFill>
        </p:spPr>
        <p:txBody>
          <a:bodyPr wrap="none">
            <a:spAutoFit/>
          </a:bodyPr>
          <a:lstStyle/>
          <a:p>
            <a:r>
              <a:rPr lang="en-US" altLang="zh-CN" sz="2400" kern="100" dirty="0">
                <a:latin typeface="+mj-lt"/>
              </a:rPr>
              <a:t>type Wages is array (1 .. 100) of Integer;</a:t>
            </a:r>
            <a:endParaRPr lang="zh-CN" altLang="en-US" sz="2400" dirty="0"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01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1072" y="1916832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+mj-lt"/>
              </a:rPr>
              <a:t>type </a:t>
            </a:r>
            <a:r>
              <a:rPr lang="en-US" altLang="zh-CN" sz="2400" kern="100" dirty="0" err="1">
                <a:latin typeface="+mj-lt"/>
              </a:rPr>
              <a:t>First_Name</a:t>
            </a:r>
            <a:r>
              <a:rPr lang="en-US" altLang="zh-CN" sz="2400" kern="100" dirty="0">
                <a:latin typeface="+mj-lt"/>
              </a:rPr>
              <a:t> is( Bill, Jack, Tom );</a:t>
            </a:r>
            <a:endParaRPr lang="zh-CN" altLang="zh-CN" sz="2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+mj-lt"/>
              </a:rPr>
              <a:t>type Enrollment is array ( </a:t>
            </a:r>
            <a:r>
              <a:rPr lang="en-US" altLang="zh-CN" sz="2400" kern="100" dirty="0" err="1">
                <a:latin typeface="+mj-lt"/>
              </a:rPr>
              <a:t>First_Name</a:t>
            </a:r>
            <a:r>
              <a:rPr lang="en-US" altLang="zh-CN" sz="2400" kern="100" dirty="0">
                <a:latin typeface="+mj-lt"/>
              </a:rPr>
              <a:t> ) of Integer;</a:t>
            </a:r>
            <a:endParaRPr lang="zh-CN" altLang="zh-CN" sz="2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 err="1">
                <a:latin typeface="+mj-lt"/>
              </a:rPr>
              <a:t>Var</a:t>
            </a:r>
            <a:r>
              <a:rPr lang="en-US" altLang="zh-CN" sz="2400" kern="100" dirty="0">
                <a:latin typeface="+mj-lt"/>
              </a:rPr>
              <a:t> : Enrollment;  </a:t>
            </a:r>
            <a:endParaRPr lang="zh-CN" altLang="zh-CN" sz="2400" kern="100" dirty="0">
              <a:latin typeface="+mj-lt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79698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Definition</a:t>
            </a:r>
            <a:endParaRPr lang="zh-CN" altLang="en-US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467544" y="548680"/>
            <a:ext cx="12054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Array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1600" y="3240271"/>
            <a:ext cx="7577718" cy="400110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/>
              <a:t>-- Array </a:t>
            </a:r>
            <a:r>
              <a:rPr lang="en-US" altLang="zh-CN" sz="2000" kern="100" dirty="0" err="1">
                <a:solidFill>
                  <a:srgbClr val="FF0000"/>
                </a:solidFill>
              </a:rPr>
              <a:t>Var</a:t>
            </a:r>
            <a:r>
              <a:rPr lang="en-US" altLang="zh-CN" sz="2000" kern="100" dirty="0">
                <a:solidFill>
                  <a:srgbClr val="FF0000"/>
                </a:solidFill>
              </a:rPr>
              <a:t> </a:t>
            </a:r>
            <a:r>
              <a:rPr lang="en-US" altLang="zh-CN" sz="2000" kern="100" dirty="0"/>
              <a:t>has 3 Integer elements: </a:t>
            </a:r>
            <a:r>
              <a:rPr lang="en-US" altLang="zh-CN" sz="2000" kern="100" dirty="0" err="1"/>
              <a:t>Var</a:t>
            </a:r>
            <a:r>
              <a:rPr lang="en-US" altLang="zh-CN" sz="2000" kern="100" dirty="0"/>
              <a:t> (</a:t>
            </a:r>
            <a:r>
              <a:rPr lang="en-US" altLang="zh-CN" sz="2000" kern="100" dirty="0" err="1"/>
              <a:t>Bill),Var</a:t>
            </a:r>
            <a:r>
              <a:rPr lang="en-US" altLang="zh-CN" sz="2000" kern="100" dirty="0"/>
              <a:t> (</a:t>
            </a:r>
            <a:r>
              <a:rPr lang="en-US" altLang="zh-CN" sz="2000" kern="100" dirty="0" err="1"/>
              <a:t>Jack),Var</a:t>
            </a:r>
            <a:r>
              <a:rPr lang="en-US" altLang="zh-CN" sz="2000" kern="100" dirty="0"/>
              <a:t> (Tom)</a:t>
            </a:r>
          </a:p>
        </p:txBody>
      </p:sp>
      <p:sp>
        <p:nvSpPr>
          <p:cNvPr id="7" name="矩形 6"/>
          <p:cNvSpPr/>
          <p:nvPr/>
        </p:nvSpPr>
        <p:spPr>
          <a:xfrm>
            <a:off x="811220" y="3743162"/>
            <a:ext cx="77380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+mj-lt"/>
              </a:rPr>
              <a:t>type NO is array (-5 .. 100) of Integer;</a:t>
            </a:r>
            <a:endParaRPr lang="zh-CN" altLang="zh-CN" sz="2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+mj-lt"/>
              </a:rPr>
              <a:t>X : NO; </a:t>
            </a:r>
            <a:endParaRPr lang="zh-CN" altLang="zh-CN" sz="2400" kern="100" dirty="0"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624" y="4697900"/>
            <a:ext cx="7200800" cy="707886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/>
              <a:t>-- </a:t>
            </a:r>
            <a:r>
              <a:rPr lang="en-US" altLang="zh-CN" sz="2000" kern="100" dirty="0" smtClean="0"/>
              <a:t>Array  X has 105 </a:t>
            </a:r>
            <a:r>
              <a:rPr lang="en-US" altLang="zh-CN" sz="2000" kern="100" dirty="0"/>
              <a:t>Integer elements </a:t>
            </a:r>
            <a:r>
              <a:rPr lang="zh-CN" altLang="zh-CN" sz="2000" kern="100" dirty="0" smtClean="0"/>
              <a:t>，</a:t>
            </a:r>
            <a:r>
              <a:rPr lang="en-US" altLang="zh-CN" sz="2000" kern="100" dirty="0" smtClean="0"/>
              <a:t>the first one is </a:t>
            </a:r>
            <a:r>
              <a:rPr lang="en-US" altLang="zh-CN" sz="2000" kern="100" dirty="0"/>
              <a:t>X (-5)</a:t>
            </a:r>
            <a:r>
              <a:rPr lang="zh-CN" altLang="zh-CN" sz="2000" kern="100" dirty="0" smtClean="0"/>
              <a:t>，</a:t>
            </a:r>
            <a:r>
              <a:rPr lang="en-US" altLang="zh-CN" sz="2000" kern="100" dirty="0" smtClean="0"/>
              <a:t>and the last one is X </a:t>
            </a:r>
            <a:r>
              <a:rPr lang="en-US" altLang="zh-CN" sz="2000" kern="100" dirty="0"/>
              <a:t>(100)</a:t>
            </a:r>
            <a:r>
              <a:rPr lang="zh-CN" altLang="zh-CN" sz="2000" kern="100" dirty="0"/>
              <a:t>。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88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51706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Definition with aliased elements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39552" y="548680"/>
            <a:ext cx="12054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Array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0" y="1836140"/>
            <a:ext cx="752483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+mj-lt"/>
              </a:rPr>
              <a:t>We can packed the array, then </a:t>
            </a:r>
            <a:r>
              <a:rPr lang="en-US" altLang="zh-CN" sz="2400" dirty="0" smtClean="0"/>
              <a:t>more </a:t>
            </a:r>
            <a:r>
              <a:rPr lang="en-US" altLang="zh-CN" sz="2400" dirty="0"/>
              <a:t>than one element </a:t>
            </a:r>
            <a:r>
              <a:rPr lang="en-US" altLang="zh-CN" sz="2400" dirty="0" smtClean="0"/>
              <a:t>may share </a:t>
            </a:r>
            <a:r>
              <a:rPr lang="en-US" altLang="zh-CN" sz="2400" dirty="0"/>
              <a:t>one address</a:t>
            </a:r>
            <a:endParaRPr lang="zh-CN" altLang="zh-CN" sz="2400" dirty="0"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87559" y="2595925"/>
            <a:ext cx="7613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ts val="2406"/>
              </a:lnSpc>
              <a:buClr>
                <a:schemeClr val="accent6"/>
              </a:buClr>
            </a:pPr>
            <a:r>
              <a:rPr lang="en-US" altLang="zh-CN" sz="2000" dirty="0">
                <a:solidFill>
                  <a:schemeClr val="accent6"/>
                </a:solidFill>
              </a:rPr>
              <a:t>type </a:t>
            </a:r>
            <a:r>
              <a:rPr lang="en-US" altLang="zh-CN" sz="2000" dirty="0" err="1">
                <a:solidFill>
                  <a:schemeClr val="accent6"/>
                </a:solidFill>
              </a:rPr>
              <a:t>Day_Of_Month</a:t>
            </a:r>
            <a:r>
              <a:rPr lang="en-US" altLang="zh-CN" sz="2000" dirty="0">
                <a:solidFill>
                  <a:schemeClr val="accent6"/>
                </a:solidFill>
              </a:rPr>
              <a:t> is range 1 .. 31;</a:t>
            </a:r>
          </a:p>
          <a:p>
            <a:pPr eaLnBrk="1" hangingPunct="1">
              <a:lnSpc>
                <a:spcPts val="2406"/>
              </a:lnSpc>
              <a:buClr>
                <a:schemeClr val="accent6"/>
              </a:buClr>
            </a:pPr>
            <a:r>
              <a:rPr lang="en-US" altLang="zh-CN" sz="2000" dirty="0">
                <a:solidFill>
                  <a:schemeClr val="accent6"/>
                </a:solidFill>
              </a:rPr>
              <a:t>type </a:t>
            </a:r>
            <a:r>
              <a:rPr lang="en-US" altLang="zh-CN" sz="2000" dirty="0" err="1">
                <a:solidFill>
                  <a:schemeClr val="accent6"/>
                </a:solidFill>
              </a:rPr>
              <a:t>Day_Has_Appointment</a:t>
            </a:r>
            <a:r>
              <a:rPr lang="en-US" altLang="zh-CN" sz="2000" dirty="0">
                <a:solidFill>
                  <a:schemeClr val="accent6"/>
                </a:solidFill>
              </a:rPr>
              <a:t> is array (</a:t>
            </a:r>
            <a:r>
              <a:rPr lang="en-US" altLang="zh-CN" sz="2000" dirty="0" err="1">
                <a:solidFill>
                  <a:schemeClr val="accent6"/>
                </a:solidFill>
              </a:rPr>
              <a:t>Day_Of_Month</a:t>
            </a:r>
            <a:r>
              <a:rPr lang="en-US" altLang="zh-CN" sz="2000" dirty="0">
                <a:solidFill>
                  <a:schemeClr val="accent6"/>
                </a:solidFill>
              </a:rPr>
              <a:t>) of Boolean</a:t>
            </a:r>
            <a:r>
              <a:rPr lang="en-US" altLang="zh-CN" sz="2000" dirty="0" smtClean="0">
                <a:solidFill>
                  <a:schemeClr val="accent6"/>
                </a:solidFill>
              </a:rPr>
              <a:t>;</a:t>
            </a:r>
          </a:p>
          <a:p>
            <a:pPr eaLnBrk="1" hangingPunct="1">
              <a:lnSpc>
                <a:spcPts val="2406"/>
              </a:lnSpc>
              <a:buClr>
                <a:schemeClr val="accent6"/>
              </a:buClr>
            </a:pPr>
            <a:r>
              <a:rPr lang="en-US" altLang="zh-CN" sz="2000" b="1" dirty="0" err="1">
                <a:solidFill>
                  <a:srgbClr val="FF0000"/>
                </a:solidFill>
              </a:rPr>
              <a:t>pragma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Pack (</a:t>
            </a:r>
            <a:r>
              <a:rPr lang="en-US" altLang="zh-CN" sz="2000" dirty="0" err="1">
                <a:solidFill>
                  <a:srgbClr val="FF0000"/>
                </a:solidFill>
              </a:rPr>
              <a:t>Day_Has_Appointment</a:t>
            </a:r>
            <a:r>
              <a:rPr lang="en-US" altLang="zh-CN" sz="2000" dirty="0">
                <a:solidFill>
                  <a:srgbClr val="FF0000"/>
                </a:solidFill>
              </a:rPr>
              <a:t>);</a:t>
            </a:r>
          </a:p>
        </p:txBody>
      </p:sp>
      <p:sp>
        <p:nvSpPr>
          <p:cNvPr id="3" name="矩形 2"/>
          <p:cNvSpPr/>
          <p:nvPr/>
        </p:nvSpPr>
        <p:spPr>
          <a:xfrm>
            <a:off x="971600" y="3694411"/>
            <a:ext cx="791347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+mj-lt"/>
              </a:rPr>
              <a:t>If we need to address each single element, Just not using </a:t>
            </a:r>
            <a:r>
              <a:rPr lang="en-US" altLang="zh-CN" sz="2400" dirty="0" err="1" smtClean="0">
                <a:solidFill>
                  <a:srgbClr val="FF0000"/>
                </a:solidFill>
                <a:latin typeface="+mj-lt"/>
              </a:rPr>
              <a:t>pragma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is not </a:t>
            </a:r>
            <a:r>
              <a:rPr lang="en-US" altLang="zh-CN" sz="2400" dirty="0" smtClean="0">
                <a:latin typeface="+mj-lt"/>
              </a:rPr>
              <a:t>enough</a:t>
            </a:r>
            <a:endParaRPr lang="en-US" altLang="zh-CN" sz="2400" dirty="0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7868" y="4691154"/>
            <a:ext cx="871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ts val="2406"/>
              </a:lnSpc>
              <a:buClr>
                <a:schemeClr val="accent6"/>
              </a:buClr>
            </a:pPr>
            <a:r>
              <a:rPr lang="en-US" altLang="zh-CN" sz="2000" dirty="0">
                <a:solidFill>
                  <a:schemeClr val="accent6"/>
                </a:solidFill>
              </a:rPr>
              <a:t>type </a:t>
            </a:r>
            <a:r>
              <a:rPr lang="en-US" altLang="zh-CN" sz="2000" dirty="0" err="1">
                <a:solidFill>
                  <a:schemeClr val="accent6"/>
                </a:solidFill>
              </a:rPr>
              <a:t>Day_Of_Month</a:t>
            </a:r>
            <a:r>
              <a:rPr lang="en-US" altLang="zh-CN" sz="2000" dirty="0">
                <a:solidFill>
                  <a:schemeClr val="accent6"/>
                </a:solidFill>
              </a:rPr>
              <a:t> is range 1 .. 31;</a:t>
            </a:r>
          </a:p>
          <a:p>
            <a:pPr eaLnBrk="1" hangingPunct="1">
              <a:lnSpc>
                <a:spcPts val="2406"/>
              </a:lnSpc>
              <a:buClr>
                <a:schemeClr val="accent6"/>
              </a:buClr>
            </a:pPr>
            <a:r>
              <a:rPr lang="en-US" altLang="zh-CN" sz="2000" dirty="0">
                <a:solidFill>
                  <a:schemeClr val="accent6"/>
                </a:solidFill>
              </a:rPr>
              <a:t>type </a:t>
            </a:r>
            <a:r>
              <a:rPr lang="en-US" altLang="zh-CN" sz="2000" dirty="0" err="1">
                <a:solidFill>
                  <a:schemeClr val="accent6"/>
                </a:solidFill>
              </a:rPr>
              <a:t>Day_Has_Appointment</a:t>
            </a:r>
            <a:r>
              <a:rPr lang="en-US" altLang="zh-CN" sz="2000" dirty="0">
                <a:solidFill>
                  <a:schemeClr val="accent6"/>
                </a:solidFill>
              </a:rPr>
              <a:t> is array (</a:t>
            </a:r>
            <a:r>
              <a:rPr lang="en-US" altLang="zh-CN" sz="2000" dirty="0" err="1">
                <a:solidFill>
                  <a:schemeClr val="accent6"/>
                </a:solidFill>
              </a:rPr>
              <a:t>Day_Of_Month</a:t>
            </a:r>
            <a:r>
              <a:rPr lang="en-US" altLang="zh-CN" sz="2000" dirty="0">
                <a:solidFill>
                  <a:schemeClr val="accent6"/>
                </a:solidFill>
              </a:rPr>
              <a:t>) of </a:t>
            </a:r>
            <a:r>
              <a:rPr lang="en-US" altLang="zh-CN" sz="2000" dirty="0">
                <a:solidFill>
                  <a:srgbClr val="FF0000"/>
                </a:solidFill>
              </a:rPr>
              <a:t>aliased</a:t>
            </a:r>
            <a:r>
              <a:rPr lang="en-US" altLang="zh-CN" sz="2000" dirty="0">
                <a:solidFill>
                  <a:schemeClr val="accent6"/>
                </a:solidFill>
              </a:rPr>
              <a:t> Boolean;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51706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Unconstrained </a:t>
            </a:r>
            <a:r>
              <a:rPr lang="en-US" altLang="zh-CN" dirty="0" smtClean="0"/>
              <a:t>Array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39552" y="548680"/>
            <a:ext cx="12054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Array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0" y="1836140"/>
            <a:ext cx="752483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j-lt"/>
              </a:rPr>
              <a:t>we use the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box '&lt;&gt;', </a:t>
            </a:r>
            <a:r>
              <a:rPr lang="en-US" altLang="zh-CN" sz="2400" dirty="0">
                <a:latin typeface="+mj-lt"/>
              </a:rPr>
              <a:t>which allows us to declare indefinite arrays</a:t>
            </a:r>
            <a:r>
              <a:rPr lang="en-US" altLang="zh-CN" sz="2400" dirty="0" smtClean="0">
                <a:latin typeface="+mj-lt"/>
              </a:rPr>
              <a:t>:</a:t>
            </a:r>
            <a:endParaRPr lang="zh-CN" altLang="zh-CN" sz="2400" dirty="0"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18556" y="2665729"/>
            <a:ext cx="7366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ts val="2406"/>
              </a:lnSpc>
              <a:buClr>
                <a:schemeClr val="accent6"/>
              </a:buClr>
            </a:pPr>
            <a:r>
              <a:rPr lang="en-US" altLang="zh-CN" sz="2400" dirty="0">
                <a:solidFill>
                  <a:srgbClr val="FF0000"/>
                </a:solidFill>
              </a:rPr>
              <a:t>array (</a:t>
            </a:r>
            <a:r>
              <a:rPr lang="en-US" altLang="zh-CN" sz="2400" dirty="0" err="1">
                <a:solidFill>
                  <a:srgbClr val="FF0000"/>
                </a:solidFill>
              </a:rPr>
              <a:t>Index_Type</a:t>
            </a:r>
            <a:r>
              <a:rPr lang="en-US" altLang="zh-CN" sz="2400" dirty="0">
                <a:solidFill>
                  <a:srgbClr val="FF0000"/>
                </a:solidFill>
              </a:rPr>
              <a:t> range &lt;&gt;) of </a:t>
            </a:r>
            <a:r>
              <a:rPr lang="en-US" altLang="zh-CN" sz="2400" dirty="0" err="1">
                <a:solidFill>
                  <a:srgbClr val="FF0000"/>
                </a:solidFill>
              </a:rPr>
              <a:t>Element_Type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3" name="矩形 2"/>
          <p:cNvSpPr/>
          <p:nvPr/>
        </p:nvSpPr>
        <p:spPr>
          <a:xfrm>
            <a:off x="971600" y="3068960"/>
            <a:ext cx="7913476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+mj-lt"/>
              </a:rPr>
              <a:t>When </a:t>
            </a:r>
            <a:r>
              <a:rPr lang="en-US" altLang="zh-CN" sz="2400" dirty="0">
                <a:latin typeface="+mj-lt"/>
              </a:rPr>
              <a:t>you declare objects of such a type, the bounds </a:t>
            </a:r>
            <a:r>
              <a:rPr lang="en-US" altLang="zh-CN" sz="2400" dirty="0" smtClean="0">
                <a:latin typeface="+mj-lt"/>
              </a:rPr>
              <a:t>of course must  </a:t>
            </a:r>
            <a:r>
              <a:rPr lang="en-US" altLang="zh-CN" sz="2400" dirty="0">
                <a:latin typeface="+mj-lt"/>
              </a:rPr>
              <a:t>be given and the object </a:t>
            </a:r>
            <a:r>
              <a:rPr lang="en-US" altLang="zh-CN" sz="2400" dirty="0" smtClean="0">
                <a:latin typeface="+mj-lt"/>
              </a:rPr>
              <a:t>is constrained </a:t>
            </a:r>
            <a:r>
              <a:rPr lang="en-US" altLang="zh-CN" sz="2400" dirty="0">
                <a:latin typeface="+mj-lt"/>
              </a:rPr>
              <a:t>to them.</a:t>
            </a:r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j-lt"/>
              </a:rPr>
              <a:t>The predefined type String is such a type. It is defined as</a:t>
            </a:r>
          </a:p>
        </p:txBody>
      </p:sp>
      <p:sp>
        <p:nvSpPr>
          <p:cNvPr id="6" name="矩形 5"/>
          <p:cNvSpPr/>
          <p:nvPr/>
        </p:nvSpPr>
        <p:spPr>
          <a:xfrm>
            <a:off x="1331640" y="5023729"/>
            <a:ext cx="8124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ts val="2406"/>
              </a:lnSpc>
              <a:buClr>
                <a:schemeClr val="accent6"/>
              </a:buClr>
            </a:pPr>
            <a:r>
              <a:rPr lang="en-US" altLang="zh-CN" sz="2400" dirty="0">
                <a:solidFill>
                  <a:srgbClr val="FF0000"/>
                </a:solidFill>
              </a:rPr>
              <a:t>type String is array </a:t>
            </a:r>
            <a:r>
              <a:rPr lang="en-US" altLang="zh-CN" sz="2400" dirty="0" smtClean="0">
                <a:solidFill>
                  <a:srgbClr val="FF0000"/>
                </a:solidFill>
              </a:rPr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Positive range &lt;&gt;) of Character;</a:t>
            </a:r>
            <a:endParaRPr lang="zh-CN" altLang="zh-CN" sz="2400" dirty="0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273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文本框 4"/>
          <p:cNvSpPr txBox="1">
            <a:spLocks noChangeArrowheads="1"/>
          </p:cNvSpPr>
          <p:nvPr/>
        </p:nvSpPr>
        <p:spPr bwMode="auto">
          <a:xfrm>
            <a:off x="467544" y="480741"/>
            <a:ext cx="5373459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</a:t>
            </a:r>
            <a:r>
              <a:rPr lang="en-US" altLang="zh-CN" sz="36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Ada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Language</a:t>
            </a:r>
          </a:p>
        </p:txBody>
      </p:sp>
      <p:sp>
        <p:nvSpPr>
          <p:cNvPr id="4103" name="文本框 6"/>
          <p:cNvSpPr txBox="1">
            <a:spLocks noChangeArrowheads="1"/>
          </p:cNvSpPr>
          <p:nvPr/>
        </p:nvSpPr>
        <p:spPr bwMode="auto">
          <a:xfrm>
            <a:off x="539552" y="1388686"/>
            <a:ext cx="4139976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err="1">
                <a:solidFill>
                  <a:schemeClr val="accent6"/>
                </a:solidFill>
                <a:latin typeface="+mj-lt"/>
              </a:rPr>
              <a:t>Ada</a:t>
            </a: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95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1600" y="1737175"/>
            <a:ext cx="6480720" cy="38779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Strong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typing / run-time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checking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Parallel processing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/ exception handling /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generics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Originally targeted for embedded and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real-time systems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Now include aerospace and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safety-critical systems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7904" y="1003857"/>
            <a:ext cx="4716015" cy="872034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zh-CN" altLang="zh-CN" dirty="0" smtClean="0">
                <a:solidFill>
                  <a:srgbClr val="252525"/>
                </a:solidFill>
                <a:ea typeface="Arial" panose="020B0604020202020204" pitchFamily="34" charset="0"/>
              </a:rPr>
              <a:t>the </a:t>
            </a:r>
            <a:r>
              <a:rPr lang="zh-CN" altLang="zh-CN" dirty="0">
                <a:solidFill>
                  <a:srgbClr val="252525"/>
                </a:solidFill>
                <a:ea typeface="Arial" panose="020B0604020202020204" pitchFamily="34" charset="0"/>
              </a:rPr>
              <a:t>current version (known as Ada </a:t>
            </a:r>
            <a:r>
              <a:rPr lang="zh-CN" altLang="zh-CN" dirty="0" smtClean="0">
                <a:solidFill>
                  <a:srgbClr val="252525"/>
                </a:solidFill>
                <a:ea typeface="Arial" panose="020B0604020202020204" pitchFamily="34" charset="0"/>
              </a:rPr>
              <a:t>2012) </a:t>
            </a:r>
            <a:r>
              <a:rPr lang="zh-CN" altLang="zh-CN" dirty="0">
                <a:solidFill>
                  <a:srgbClr val="252525"/>
                </a:solidFill>
                <a:ea typeface="Arial" panose="020B0604020202020204" pitchFamily="34" charset="0"/>
              </a:rPr>
              <a:t>is defined by ISO/IEC 8652:</a:t>
            </a:r>
            <a:r>
              <a:rPr lang="zh-CN" altLang="zh-CN" dirty="0" smtClean="0">
                <a:solidFill>
                  <a:srgbClr val="252525"/>
                </a:solidFill>
                <a:ea typeface="Arial" panose="020B0604020202020204" pitchFamily="34" charset="0"/>
              </a:rPr>
              <a:t>2012</a:t>
            </a:r>
            <a:r>
              <a:rPr lang="en-US" altLang="zh-CN" dirty="0">
                <a:solidFill>
                  <a:srgbClr val="252525"/>
                </a:solidFill>
                <a:ea typeface="Arial" panose="020B0604020202020204" pitchFamily="34" charset="0"/>
              </a:rPr>
              <a:t>.</a:t>
            </a:r>
            <a:endParaRPr lang="zh-CN" altLang="zh-CN" dirty="0">
              <a:solidFill>
                <a:srgbClr val="252525"/>
              </a:solidFill>
              <a:ea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491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51706" y="1203974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Dynamic Array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39552" y="476672"/>
            <a:ext cx="12054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Array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0" y="1764132"/>
            <a:ext cx="75248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the range actually needed is not known until runtime</a:t>
            </a:r>
            <a:endParaRPr lang="zh-CN" altLang="zh-CN" sz="2400" dirty="0"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35696" y="2201179"/>
            <a:ext cx="7366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6"/>
                </a:solidFill>
              </a:rPr>
              <a:t>X : Positive := Y;</a:t>
            </a:r>
            <a:endParaRPr lang="zh-CN" altLang="zh-CN" sz="2400" dirty="0">
              <a:solidFill>
                <a:schemeClr val="accent6"/>
              </a:solidFill>
            </a:endParaRPr>
          </a:p>
          <a:p>
            <a:r>
              <a:rPr lang="en-US" altLang="zh-CN" sz="2400" dirty="0" err="1">
                <a:solidFill>
                  <a:schemeClr val="accent6"/>
                </a:solidFill>
              </a:rPr>
              <a:t>Var</a:t>
            </a:r>
            <a:r>
              <a:rPr lang="en-US" altLang="zh-CN" sz="2400" dirty="0">
                <a:solidFill>
                  <a:schemeClr val="accent6"/>
                </a:solidFill>
              </a:rPr>
              <a:t> : array (1 .. X) of Integer;</a:t>
            </a:r>
            <a:endParaRPr lang="zh-CN" altLang="zh-CN" sz="2400" dirty="0">
              <a:solidFill>
                <a:schemeClr val="accent6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0956" y="3612548"/>
            <a:ext cx="68861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chemeClr val="accent6"/>
                </a:solidFill>
                <a:latin typeface="+mj-lt"/>
              </a:rPr>
              <a:t>procedure</a:t>
            </a:r>
            <a:r>
              <a:rPr lang="en-US" altLang="zh-CN" sz="2000" kern="100" dirty="0">
                <a:latin typeface="+mj-lt"/>
              </a:rPr>
              <a:t> Demo (Item :string) </a:t>
            </a:r>
            <a:r>
              <a:rPr lang="en-US" altLang="zh-CN" sz="2000" kern="100" dirty="0">
                <a:solidFill>
                  <a:schemeClr val="accent6"/>
                </a:solidFill>
                <a:latin typeface="+mj-lt"/>
              </a:rPr>
              <a:t>is </a:t>
            </a:r>
            <a:endParaRPr lang="zh-CN" altLang="zh-CN" sz="2000" kern="100" dirty="0">
              <a:solidFill>
                <a:schemeClr val="accent6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+mj-lt"/>
              </a:rPr>
              <a:t>    copy : </a:t>
            </a:r>
            <a:r>
              <a:rPr lang="en-US" altLang="zh-CN" sz="2000" kern="100" dirty="0" smtClean="0">
                <a:latin typeface="+mj-lt"/>
              </a:rPr>
              <a:t>String (</a:t>
            </a:r>
            <a:r>
              <a:rPr lang="en-US" altLang="zh-CN" sz="2000" kern="100" dirty="0" err="1">
                <a:latin typeface="+mj-lt"/>
              </a:rPr>
              <a:t>Item'First..Item'Last</a:t>
            </a:r>
            <a:r>
              <a:rPr lang="en-US" altLang="zh-CN" sz="2000" kern="100" dirty="0">
                <a:latin typeface="+mj-lt"/>
              </a:rPr>
              <a:t>) := Item;</a:t>
            </a:r>
            <a:endParaRPr lang="zh-CN" altLang="zh-CN" sz="2000" kern="100" dirty="0">
              <a:latin typeface="+mj-lt"/>
            </a:endParaRPr>
          </a:p>
          <a:p>
            <a:r>
              <a:rPr lang="en-US" altLang="zh-CN" sz="2000" kern="100" dirty="0">
                <a:latin typeface="+mj-lt"/>
              </a:rPr>
              <a:t>    double: String(1..2*</a:t>
            </a:r>
            <a:r>
              <a:rPr lang="en-US" altLang="zh-CN" sz="2000" kern="100" dirty="0" err="1">
                <a:latin typeface="+mj-lt"/>
              </a:rPr>
              <a:t>Item'Length</a:t>
            </a:r>
            <a:r>
              <a:rPr lang="en-US" altLang="zh-CN" sz="2000" kern="100" dirty="0">
                <a:latin typeface="+mj-lt"/>
              </a:rPr>
              <a:t>) := Item &amp; Item; </a:t>
            </a:r>
            <a:endParaRPr lang="en-US" altLang="zh-CN" sz="2000" kern="100" dirty="0" smtClean="0">
              <a:latin typeface="+mj-lt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940152" y="2616677"/>
            <a:ext cx="720080" cy="308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76256" y="2478803"/>
            <a:ext cx="1800199" cy="584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accent6"/>
                </a:solidFill>
              </a:rPr>
              <a:t>Not safe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47664" y="4823999"/>
            <a:ext cx="6736129" cy="707886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r>
              <a:rPr lang="en-US" altLang="zh-CN" sz="2000" kern="100" dirty="0"/>
              <a:t> --</a:t>
            </a:r>
            <a:r>
              <a:rPr lang="en-US" altLang="zh-CN" sz="2000" kern="100" dirty="0" err="1" smtClean="0"/>
              <a:t>Item'First</a:t>
            </a:r>
            <a:r>
              <a:rPr lang="en-US" altLang="zh-CN" sz="2000" kern="100" dirty="0" smtClean="0"/>
              <a:t>, </a:t>
            </a:r>
            <a:r>
              <a:rPr lang="en-US" altLang="zh-CN" sz="2000" kern="100" dirty="0" err="1" smtClean="0"/>
              <a:t>Item'Last</a:t>
            </a:r>
            <a:r>
              <a:rPr lang="en-US" altLang="zh-CN" sz="2000" kern="100" dirty="0" smtClean="0"/>
              <a:t> </a:t>
            </a:r>
            <a:r>
              <a:rPr lang="en-US" altLang="zh-CN" sz="2000" kern="100" dirty="0" smtClean="0">
                <a:cs typeface="Times New Roman" panose="02020603050405020304" pitchFamily="18" charset="0"/>
              </a:rPr>
              <a:t>is the attributes of array ,</a:t>
            </a:r>
            <a:r>
              <a:rPr lang="en-US" altLang="zh-CN" sz="2000" kern="100" dirty="0" smtClean="0"/>
              <a:t>&amp; </a:t>
            </a:r>
            <a:r>
              <a:rPr lang="en-US" altLang="zh-CN" sz="2000" dirty="0" smtClean="0"/>
              <a:t>Concatenates two strings</a:t>
            </a:r>
            <a:endParaRPr lang="zh-CN" altLang="en-US" sz="2000" dirty="0"/>
          </a:p>
        </p:txBody>
      </p:sp>
      <p:sp>
        <p:nvSpPr>
          <p:cNvPr id="10" name="下箭头 9"/>
          <p:cNvSpPr/>
          <p:nvPr/>
        </p:nvSpPr>
        <p:spPr>
          <a:xfrm>
            <a:off x="1062898" y="2966447"/>
            <a:ext cx="288032" cy="742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393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23714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Multidimensional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611560" y="548680"/>
            <a:ext cx="12054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Array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5576" y="2277638"/>
            <a:ext cx="875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smtClean="0">
                <a:solidFill>
                  <a:srgbClr val="1E91FF"/>
                </a:solidFill>
                <a:latin typeface="+mj-lt"/>
              </a:rPr>
              <a:t>type </a:t>
            </a:r>
            <a:r>
              <a:rPr lang="en-US" altLang="zh-CN" sz="2400" smtClean="0">
                <a:solidFill>
                  <a:srgbClr val="000000"/>
                </a:solidFill>
                <a:latin typeface="+mj-lt"/>
              </a:rPr>
              <a:t>Character_Display </a:t>
            </a:r>
            <a:r>
              <a:rPr lang="en-US" altLang="zh-CN" sz="2400" smtClean="0">
                <a:solidFill>
                  <a:srgbClr val="1E91FF"/>
                </a:solidFill>
                <a:latin typeface="+mj-lt"/>
              </a:rPr>
              <a:t>is</a:t>
            </a:r>
          </a:p>
          <a:p>
            <a:r>
              <a:rPr lang="en-US" altLang="zh-CN" sz="2400" smtClean="0">
                <a:solidFill>
                  <a:srgbClr val="1E91FF"/>
                </a:solidFill>
                <a:latin typeface="+mj-lt"/>
              </a:rPr>
              <a:t>array </a:t>
            </a:r>
            <a:r>
              <a:rPr lang="en-US" altLang="zh-CN" sz="2400" smtClean="0">
                <a:solidFill>
                  <a:srgbClr val="810000"/>
                </a:solidFill>
                <a:latin typeface="+mj-lt"/>
              </a:rPr>
              <a:t>(</a:t>
            </a:r>
            <a:r>
              <a:rPr lang="en-US" altLang="zh-CN" sz="2400" smtClean="0">
                <a:solidFill>
                  <a:srgbClr val="000000"/>
                </a:solidFill>
                <a:latin typeface="+mj-lt"/>
              </a:rPr>
              <a:t>Positive </a:t>
            </a:r>
            <a:r>
              <a:rPr lang="en-US" altLang="zh-CN" sz="2400" smtClean="0">
                <a:solidFill>
                  <a:srgbClr val="1E91FF"/>
                </a:solidFill>
                <a:latin typeface="+mj-lt"/>
              </a:rPr>
              <a:t>range </a:t>
            </a:r>
            <a:r>
              <a:rPr lang="en-US" altLang="zh-CN" sz="2400" smtClean="0">
                <a:solidFill>
                  <a:srgbClr val="810000"/>
                </a:solidFill>
                <a:latin typeface="+mj-lt"/>
              </a:rPr>
              <a:t>&lt;&gt;, </a:t>
            </a:r>
            <a:r>
              <a:rPr lang="en-US" altLang="zh-CN" sz="2400" smtClean="0">
                <a:solidFill>
                  <a:srgbClr val="000000"/>
                </a:solidFill>
                <a:latin typeface="+mj-lt"/>
              </a:rPr>
              <a:t>Positive </a:t>
            </a:r>
            <a:r>
              <a:rPr lang="en-US" altLang="zh-CN" sz="2400" smtClean="0">
                <a:solidFill>
                  <a:srgbClr val="1E91FF"/>
                </a:solidFill>
                <a:latin typeface="+mj-lt"/>
              </a:rPr>
              <a:t>range </a:t>
            </a:r>
            <a:r>
              <a:rPr lang="en-US" altLang="zh-CN" sz="2400" smtClean="0">
                <a:solidFill>
                  <a:srgbClr val="810000"/>
                </a:solidFill>
                <a:latin typeface="+mj-lt"/>
              </a:rPr>
              <a:t>&lt;&gt;) </a:t>
            </a:r>
            <a:r>
              <a:rPr lang="en-US" altLang="zh-CN" sz="2400" smtClean="0">
                <a:solidFill>
                  <a:srgbClr val="1E91FF"/>
                </a:solidFill>
                <a:latin typeface="+mj-lt"/>
              </a:rPr>
              <a:t>of </a:t>
            </a:r>
            <a:r>
              <a:rPr lang="en-US" altLang="zh-CN" sz="2400" smtClean="0">
                <a:solidFill>
                  <a:srgbClr val="000000"/>
                </a:solidFill>
                <a:latin typeface="+mj-lt"/>
              </a:rPr>
              <a:t>Character</a:t>
            </a:r>
            <a:r>
              <a:rPr lang="en-US" altLang="zh-CN" sz="2400" smtClean="0">
                <a:solidFill>
                  <a:srgbClr val="810000"/>
                </a:solidFill>
                <a:latin typeface="+mj-lt"/>
              </a:rPr>
              <a:t>;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3608" y="1836140"/>
            <a:ext cx="75248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Arrays have more than one index</a:t>
            </a:r>
            <a:endParaRPr lang="zh-CN" altLang="zh-CN" sz="2400" dirty="0"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7664" y="3356992"/>
            <a:ext cx="50592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solidFill>
                  <a:srgbClr val="000000"/>
                </a:solidFill>
                <a:latin typeface="+mj-lt"/>
              </a:rPr>
              <a:t>Magic_Square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: </a:t>
            </a:r>
            <a:r>
              <a:rPr lang="en-US" altLang="zh-CN" sz="2000" b="1" dirty="0" smtClean="0">
                <a:solidFill>
                  <a:srgbClr val="1E91FF"/>
                </a:solidFill>
                <a:latin typeface="+mj-lt"/>
              </a:rPr>
              <a:t>constant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Character_Display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(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1 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..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5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1 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..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5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) :=</a:t>
            </a:r>
          </a:p>
          <a:p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(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1 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=&gt; ('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S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A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T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O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R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'),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2 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=&gt; ('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A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R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E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P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O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'),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3 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=&gt; ('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T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E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N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E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T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'),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4 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=&gt; ('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O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P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E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R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A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'),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5 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=&gt; ('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R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O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T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A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', '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</a:rPr>
              <a:t>S</a:t>
            </a:r>
            <a:r>
              <a:rPr lang="en-US" altLang="zh-CN" sz="2000" dirty="0" smtClean="0">
                <a:solidFill>
                  <a:srgbClr val="810000"/>
                </a:solidFill>
                <a:latin typeface="+mj-lt"/>
              </a:rPr>
              <a:t>'));</a:t>
            </a:r>
            <a:endParaRPr lang="zh-CN" altLang="en-US" sz="20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054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51706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Operations on Arrays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39552" y="548680"/>
            <a:ext cx="12054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Array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71600" y="1836140"/>
            <a:ext cx="752483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Assignment</a:t>
            </a:r>
            <a:endParaRPr lang="zh-CN" altLang="zh-CN" sz="2800" dirty="0"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51270" y="2381122"/>
            <a:ext cx="62833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2000" dirty="0">
                <a:solidFill>
                  <a:schemeClr val="accent6"/>
                </a:solidFill>
                <a:latin typeface="+mj-lt"/>
              </a:rPr>
              <a:t>Vector_A (1 .. 3) := Vector_B (3 .. 5);</a:t>
            </a:r>
            <a:endParaRPr lang="zh-CN" altLang="en-US" sz="2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1674" y="2808065"/>
            <a:ext cx="752483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Concatenate (using”&amp;”)</a:t>
            </a:r>
            <a:endParaRPr lang="zh-CN" altLang="zh-CN" sz="2800" dirty="0"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70157" y="3360953"/>
            <a:ext cx="62833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Name := </a:t>
            </a:r>
            <a:r>
              <a:rPr lang="en-US" altLang="zh-CN" sz="2000" dirty="0" err="1">
                <a:solidFill>
                  <a:schemeClr val="accent6"/>
                </a:solidFill>
                <a:latin typeface="+mj-lt"/>
              </a:rPr>
              <a:t>First_Name</a:t>
            </a:r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 &amp; ' ' &amp; </a:t>
            </a:r>
            <a:r>
              <a:rPr lang="en-US" altLang="zh-CN" sz="2000" dirty="0" err="1">
                <a:solidFill>
                  <a:schemeClr val="accent6"/>
                </a:solidFill>
                <a:latin typeface="+mj-lt"/>
              </a:rPr>
              <a:t>Last_Name</a:t>
            </a:r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;</a:t>
            </a:r>
            <a:endParaRPr lang="zh-CN" altLang="en-US" sz="2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8503" y="4005064"/>
            <a:ext cx="752483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Access</a:t>
            </a:r>
            <a:endParaRPr lang="zh-CN" altLang="zh-CN" sz="2800" dirty="0">
              <a:latin typeface="+mj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70157" y="4530151"/>
            <a:ext cx="47533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+mj-lt"/>
              </a:rPr>
              <a:t>type Wages is array (1 .. 100) of Integer</a:t>
            </a:r>
            <a:r>
              <a:rPr lang="en-US" altLang="zh-CN" sz="2000" dirty="0" smtClean="0">
                <a:solidFill>
                  <a:schemeClr val="accent6"/>
                </a:solidFill>
                <a:latin typeface="+mj-lt"/>
              </a:rPr>
              <a:t>;</a:t>
            </a:r>
          </a:p>
          <a:p>
            <a:r>
              <a:rPr lang="en-US" altLang="zh-CN" sz="2000" dirty="0" smtClean="0">
                <a:solidFill>
                  <a:schemeClr val="accent6"/>
                </a:solidFill>
                <a:latin typeface="+mj-lt"/>
              </a:rPr>
              <a:t>Wages(2)&gt;</a:t>
            </a:r>
            <a:r>
              <a:rPr lang="en-US" altLang="zh-CN" sz="2000" dirty="0" smtClean="0">
                <a:solidFill>
                  <a:schemeClr val="accent6"/>
                </a:solidFill>
              </a:rPr>
              <a:t>Wages(1)</a:t>
            </a:r>
            <a:endParaRPr lang="zh-CN" altLang="en-US" sz="2000" dirty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90045" y="2036195"/>
            <a:ext cx="4176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2000" dirty="0">
                <a:solidFill>
                  <a:srgbClr val="FF0000"/>
                </a:solidFill>
                <a:latin typeface="+mj-lt"/>
              </a:rPr>
              <a:t>Vector_A (1 .. 3) </a:t>
            </a:r>
            <a:r>
              <a:rPr lang="es-ES" altLang="zh-CN" sz="2000" dirty="0" smtClean="0">
                <a:solidFill>
                  <a:srgbClr val="FF0000"/>
                </a:solidFill>
                <a:latin typeface="+mj-lt"/>
              </a:rPr>
              <a:t>= </a:t>
            </a:r>
            <a:r>
              <a:rPr lang="es-ES" altLang="zh-CN" sz="2000" dirty="0">
                <a:solidFill>
                  <a:srgbClr val="FF0000"/>
                </a:solidFill>
                <a:latin typeface="+mj-lt"/>
              </a:rPr>
              <a:t>Vector_B (3 .. 5</a:t>
            </a:r>
            <a:r>
              <a:rPr lang="es-ES" altLang="zh-CN" sz="2000" dirty="0" smtClean="0">
                <a:solidFill>
                  <a:srgbClr val="FF0000"/>
                </a:solidFill>
                <a:latin typeface="+mj-lt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69767" y="2716842"/>
            <a:ext cx="829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2000" dirty="0" smtClean="0">
                <a:solidFill>
                  <a:srgbClr val="FF0000"/>
                </a:solidFill>
                <a:latin typeface="+mj-lt"/>
              </a:rPr>
              <a:t>False</a:t>
            </a:r>
            <a:endParaRPr lang="zh-CN" alt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7825723" y="2492721"/>
            <a:ext cx="274853" cy="259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08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479698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Array Attributes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67544" y="548680"/>
            <a:ext cx="12054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Array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2154926"/>
            <a:ext cx="3618295" cy="1323439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solidFill>
                  <a:srgbClr val="FF0000"/>
                </a:solidFill>
                <a:latin typeface="+mj-lt"/>
              </a:rPr>
              <a:t>A'First</a:t>
            </a:r>
            <a:r>
              <a:rPr lang="en-US" altLang="zh-CN" sz="2000" kern="1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2000" kern="100" dirty="0" smtClean="0">
                <a:latin typeface="+mj-lt"/>
              </a:rPr>
              <a:t>: Low bound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 smtClean="0">
                <a:solidFill>
                  <a:srgbClr val="FF0000"/>
                </a:solidFill>
                <a:latin typeface="+mj-lt"/>
              </a:rPr>
              <a:t>A'Last</a:t>
            </a:r>
            <a:r>
              <a:rPr lang="en-US" altLang="zh-CN" sz="2000" kern="100" dirty="0" smtClean="0">
                <a:latin typeface="+mj-lt"/>
              </a:rPr>
              <a:t>:  upper bound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solidFill>
                  <a:srgbClr val="FF0000"/>
                </a:solidFill>
                <a:latin typeface="+mj-lt"/>
              </a:rPr>
              <a:t>A'Range</a:t>
            </a:r>
            <a:r>
              <a:rPr lang="en-US" altLang="zh-CN" sz="2000" kern="1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2000" kern="100" dirty="0" smtClean="0">
                <a:latin typeface="+mj-lt"/>
              </a:rPr>
              <a:t>:</a:t>
            </a:r>
            <a:r>
              <a:rPr lang="en-US" altLang="zh-CN" sz="2000" kern="100" dirty="0" err="1" smtClean="0">
                <a:latin typeface="+mj-lt"/>
              </a:rPr>
              <a:t>A'First</a:t>
            </a:r>
            <a:r>
              <a:rPr lang="en-US" altLang="zh-CN" sz="2000" kern="100" dirty="0" smtClean="0">
                <a:latin typeface="+mj-lt"/>
              </a:rPr>
              <a:t> </a:t>
            </a:r>
            <a:r>
              <a:rPr lang="en-US" altLang="zh-CN" sz="2000" kern="100" dirty="0">
                <a:latin typeface="+mj-lt"/>
              </a:rPr>
              <a:t>.. </a:t>
            </a:r>
            <a:r>
              <a:rPr lang="en-US" altLang="zh-CN" sz="2000" kern="100" dirty="0" err="1" smtClean="0">
                <a:latin typeface="+mj-lt"/>
              </a:rPr>
              <a:t>A'Last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 smtClean="0">
                <a:solidFill>
                  <a:srgbClr val="FF0000"/>
                </a:solidFill>
                <a:latin typeface="+mj-lt"/>
              </a:rPr>
              <a:t>A'Length</a:t>
            </a:r>
            <a:r>
              <a:rPr lang="en-US" altLang="zh-CN" sz="2000" kern="100" dirty="0" smtClean="0">
                <a:latin typeface="+mj-lt"/>
              </a:rPr>
              <a:t>: num of elements</a:t>
            </a:r>
            <a:endParaRPr lang="zh-CN" altLang="zh-CN" sz="2000" kern="100" dirty="0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920" y="2154926"/>
            <a:ext cx="5148064" cy="1323439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solidFill>
                  <a:srgbClr val="FF0000"/>
                </a:solidFill>
                <a:latin typeface="+mj-lt"/>
              </a:rPr>
              <a:t>A'First(N</a:t>
            </a:r>
            <a:r>
              <a:rPr lang="en-US" altLang="zh-CN" sz="2000" kern="100" dirty="0">
                <a:solidFill>
                  <a:srgbClr val="FF0000"/>
                </a:solidFill>
                <a:latin typeface="+mj-lt"/>
              </a:rPr>
              <a:t>) 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j-lt"/>
              </a:rPr>
              <a:t>: </a:t>
            </a:r>
            <a:r>
              <a:rPr lang="en-US" altLang="zh-CN" sz="2000" kern="100" dirty="0"/>
              <a:t>Low </a:t>
            </a:r>
            <a:r>
              <a:rPr lang="en-US" altLang="zh-CN" sz="2000" kern="100" dirty="0" smtClean="0"/>
              <a:t>bound of Nth index</a:t>
            </a:r>
            <a:endParaRPr lang="zh-CN" altLang="zh-CN" sz="2000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 smtClean="0">
                <a:solidFill>
                  <a:srgbClr val="FF0000"/>
                </a:solidFill>
                <a:latin typeface="+mj-lt"/>
              </a:rPr>
              <a:t>A'Last(N</a:t>
            </a:r>
            <a:r>
              <a:rPr lang="en-US" altLang="zh-CN" sz="2000" kern="100" dirty="0">
                <a:solidFill>
                  <a:srgbClr val="FF0000"/>
                </a:solidFill>
              </a:rPr>
              <a:t>) : </a:t>
            </a:r>
            <a:r>
              <a:rPr lang="en-US" altLang="zh-CN" sz="2000" kern="100" dirty="0"/>
              <a:t>Low bound of Nth </a:t>
            </a:r>
            <a:r>
              <a:rPr lang="en-US" altLang="zh-CN" sz="2000" kern="100" dirty="0" smtClean="0"/>
              <a:t>index</a:t>
            </a:r>
            <a:endParaRPr lang="zh-CN" altLang="zh-CN" sz="2000" kern="100" dirty="0"/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 smtClean="0">
                <a:solidFill>
                  <a:srgbClr val="FF0000"/>
                </a:solidFill>
                <a:latin typeface="+mj-lt"/>
              </a:rPr>
              <a:t>A'Range(N</a:t>
            </a:r>
            <a:r>
              <a:rPr lang="en-US" altLang="zh-CN" sz="2000" kern="100" dirty="0">
                <a:solidFill>
                  <a:srgbClr val="FF0000"/>
                </a:solidFill>
                <a:latin typeface="+mj-lt"/>
              </a:rPr>
              <a:t>) 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j-lt"/>
              </a:rPr>
              <a:t>: </a:t>
            </a:r>
            <a:r>
              <a:rPr lang="en-US" altLang="zh-CN" sz="2000" kern="100" dirty="0" err="1">
                <a:latin typeface="+mj-lt"/>
              </a:rPr>
              <a:t>A'First(N</a:t>
            </a:r>
            <a:r>
              <a:rPr lang="en-US" altLang="zh-CN" sz="2000" kern="100" dirty="0">
                <a:latin typeface="+mj-lt"/>
              </a:rPr>
              <a:t>) .. </a:t>
            </a:r>
            <a:r>
              <a:rPr lang="en-US" altLang="zh-CN" sz="2000" kern="100" dirty="0" err="1">
                <a:latin typeface="+mj-lt"/>
              </a:rPr>
              <a:t>A'Last(N</a:t>
            </a:r>
            <a:r>
              <a:rPr lang="en-US" altLang="zh-CN" sz="2000" kern="100" dirty="0" smtClean="0">
                <a:latin typeface="+mj-lt"/>
              </a:rPr>
              <a:t>)</a:t>
            </a:r>
            <a:endParaRPr lang="zh-CN" altLang="zh-CN" sz="2000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solidFill>
                  <a:srgbClr val="FF0000"/>
                </a:solidFill>
                <a:latin typeface="+mj-lt"/>
              </a:rPr>
              <a:t>A'Length(N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j-lt"/>
              </a:rPr>
              <a:t>):</a:t>
            </a:r>
            <a:r>
              <a:rPr lang="en-US" altLang="zh-CN" sz="2000" kern="100" dirty="0"/>
              <a:t> num of </a:t>
            </a:r>
            <a:r>
              <a:rPr lang="en-US" altLang="zh-CN" sz="2000" kern="100" dirty="0" smtClean="0"/>
              <a:t>elements of Nth index</a:t>
            </a:r>
            <a:endParaRPr lang="zh-CN" altLang="zh-CN" sz="2000" kern="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51920" y="3666903"/>
            <a:ext cx="49224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Rectange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: Matrix (1..20,1..30);</a:t>
            </a:r>
            <a:endParaRPr lang="zh-CN" altLang="zh-CN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+mj-lt"/>
              </a:rPr>
              <a:t>Rectange'First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(1) = 1; </a:t>
            </a:r>
            <a:r>
              <a:rPr lang="en-US" altLang="zh-CN" kern="100" dirty="0" err="1" smtClean="0">
                <a:latin typeface="+mj-lt"/>
              </a:rPr>
              <a:t>Rectange'Last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(1) = 20;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+mj-lt"/>
              </a:rPr>
              <a:t>Rectange'First</a:t>
            </a:r>
            <a:r>
              <a:rPr lang="en-US" altLang="zh-CN" kern="100" dirty="0">
                <a:latin typeface="+mj-lt"/>
              </a:rPr>
              <a:t> (2) = 1; </a:t>
            </a:r>
            <a:r>
              <a:rPr lang="en-US" altLang="zh-CN" kern="100" dirty="0" err="1" smtClean="0">
                <a:latin typeface="+mj-lt"/>
              </a:rPr>
              <a:t>Rectange'Last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(1) = 30;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+mj-lt"/>
              </a:rPr>
              <a:t>Rectange'Length</a:t>
            </a:r>
            <a:r>
              <a:rPr lang="en-US" altLang="zh-CN" kern="100" dirty="0">
                <a:latin typeface="+mj-lt"/>
              </a:rPr>
              <a:t> (1) = 20; 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+mj-lt"/>
              </a:rPr>
              <a:t>Rectange'Length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(2) = 30;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Rectange'Range(1) =1.. 20; </a:t>
            </a:r>
            <a:endParaRPr lang="en-US" altLang="zh-CN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+mj-lt"/>
              </a:rPr>
              <a:t>Rectange'Range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(2) = 1..30</a:t>
            </a:r>
            <a:r>
              <a:rPr lang="en-US" altLang="zh-CN" kern="100" dirty="0" smtClean="0">
                <a:latin typeface="+mj-lt"/>
              </a:rPr>
              <a:t>;</a:t>
            </a:r>
            <a:endParaRPr lang="zh-CN" altLang="zh-CN" kern="100" dirty="0"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83668" y="1785594"/>
            <a:ext cx="576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+mj-lt"/>
              </a:rPr>
              <a:t>1</a:t>
            </a:r>
            <a:r>
              <a:rPr lang="en-US" altLang="zh-CN" b="1" kern="100" dirty="0" smtClean="0">
                <a:latin typeface="+mj-lt"/>
              </a:rPr>
              <a:t>-D</a:t>
            </a:r>
            <a:endParaRPr lang="zh-CN" altLang="zh-CN" b="1" kern="100" dirty="0">
              <a:latin typeface="+mj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68154" y="1785594"/>
            <a:ext cx="892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 smtClean="0">
                <a:latin typeface="+mj-lt"/>
              </a:rPr>
              <a:t>N-D</a:t>
            </a:r>
            <a:endParaRPr lang="zh-CN" altLang="zh-CN" b="1" kern="100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0716" y="3632931"/>
            <a:ext cx="344196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Length : array (1..10) of Integer</a:t>
            </a:r>
            <a:r>
              <a:rPr lang="en-US" altLang="zh-CN" kern="100" dirty="0" smtClean="0">
                <a:solidFill>
                  <a:srgbClr val="FF0000"/>
                </a:solidFill>
                <a:latin typeface="+mj-lt"/>
              </a:rPr>
              <a:t>;</a:t>
            </a:r>
          </a:p>
          <a:p>
            <a:pPr algn="just">
              <a:spcAft>
                <a:spcPts val="0"/>
              </a:spcAft>
            </a:pPr>
            <a:endParaRPr lang="en-US" altLang="zh-CN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+mj-lt"/>
              </a:rPr>
              <a:t>Length'First</a:t>
            </a:r>
            <a:r>
              <a:rPr lang="en-US" altLang="zh-CN" kern="100" dirty="0">
                <a:latin typeface="+mj-lt"/>
              </a:rPr>
              <a:t> = 1; </a:t>
            </a:r>
            <a:endParaRPr lang="en-US" altLang="zh-CN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+mj-lt"/>
              </a:rPr>
              <a:t>Length'Last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= 10;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+mj-lt"/>
              </a:rPr>
              <a:t>Length'Range</a:t>
            </a:r>
            <a:r>
              <a:rPr lang="en-US" altLang="zh-CN" kern="100" dirty="0">
                <a:latin typeface="+mj-lt"/>
              </a:rPr>
              <a:t> = 1..10; </a:t>
            </a:r>
            <a:endParaRPr lang="en-US" altLang="zh-CN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+mj-lt"/>
              </a:rPr>
              <a:t>Length'Length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= 10;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5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03835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Array Attributes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91681" y="548680"/>
            <a:ext cx="1205458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Array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681" y="2154926"/>
            <a:ext cx="3618295" cy="1323439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solidFill>
                  <a:srgbClr val="FF0000"/>
                </a:solidFill>
                <a:latin typeface="+mj-lt"/>
              </a:rPr>
              <a:t>A'First</a:t>
            </a:r>
            <a:r>
              <a:rPr lang="en-US" altLang="zh-CN" sz="2000" kern="1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2000" kern="100" dirty="0" smtClean="0">
                <a:latin typeface="+mj-lt"/>
              </a:rPr>
              <a:t>: Low bound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 smtClean="0">
                <a:solidFill>
                  <a:srgbClr val="FF0000"/>
                </a:solidFill>
                <a:latin typeface="+mj-lt"/>
              </a:rPr>
              <a:t>A'Last</a:t>
            </a:r>
            <a:r>
              <a:rPr lang="en-US" altLang="zh-CN" sz="2000" kern="100" dirty="0" smtClean="0">
                <a:latin typeface="+mj-lt"/>
              </a:rPr>
              <a:t>:  upper bound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solidFill>
                  <a:srgbClr val="FF0000"/>
                </a:solidFill>
                <a:latin typeface="+mj-lt"/>
              </a:rPr>
              <a:t>A'Range</a:t>
            </a:r>
            <a:r>
              <a:rPr lang="en-US" altLang="zh-CN" sz="2000" kern="1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sz="2000" kern="100" dirty="0" smtClean="0">
                <a:latin typeface="+mj-lt"/>
              </a:rPr>
              <a:t>:</a:t>
            </a:r>
            <a:r>
              <a:rPr lang="en-US" altLang="zh-CN" sz="2000" kern="100" dirty="0" err="1" smtClean="0">
                <a:latin typeface="+mj-lt"/>
              </a:rPr>
              <a:t>A'First</a:t>
            </a:r>
            <a:r>
              <a:rPr lang="en-US" altLang="zh-CN" sz="2000" kern="100" dirty="0" smtClean="0">
                <a:latin typeface="+mj-lt"/>
              </a:rPr>
              <a:t> </a:t>
            </a:r>
            <a:r>
              <a:rPr lang="en-US" altLang="zh-CN" sz="2000" kern="100" dirty="0">
                <a:latin typeface="+mj-lt"/>
              </a:rPr>
              <a:t>.. </a:t>
            </a:r>
            <a:r>
              <a:rPr lang="en-US" altLang="zh-CN" sz="2000" kern="100" dirty="0" err="1" smtClean="0">
                <a:latin typeface="+mj-lt"/>
              </a:rPr>
              <a:t>A'Last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 smtClean="0">
                <a:solidFill>
                  <a:srgbClr val="FF0000"/>
                </a:solidFill>
                <a:latin typeface="+mj-lt"/>
              </a:rPr>
              <a:t>A'Length</a:t>
            </a:r>
            <a:r>
              <a:rPr lang="en-US" altLang="zh-CN" sz="2000" kern="100" dirty="0" smtClean="0">
                <a:latin typeface="+mj-lt"/>
              </a:rPr>
              <a:t>: num of elements</a:t>
            </a:r>
            <a:endParaRPr lang="zh-CN" altLang="zh-CN" sz="2000" kern="100" dirty="0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76057" y="2154926"/>
            <a:ext cx="5148064" cy="1323439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solidFill>
                  <a:srgbClr val="FF0000"/>
                </a:solidFill>
                <a:latin typeface="+mj-lt"/>
              </a:rPr>
              <a:t>A'First(N</a:t>
            </a:r>
            <a:r>
              <a:rPr lang="en-US" altLang="zh-CN" sz="2000" kern="100" dirty="0">
                <a:solidFill>
                  <a:srgbClr val="FF0000"/>
                </a:solidFill>
                <a:latin typeface="+mj-lt"/>
              </a:rPr>
              <a:t>) 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j-lt"/>
              </a:rPr>
              <a:t>: </a:t>
            </a:r>
            <a:r>
              <a:rPr lang="en-US" altLang="zh-CN" sz="2000" kern="100" dirty="0"/>
              <a:t>Low </a:t>
            </a:r>
            <a:r>
              <a:rPr lang="en-US" altLang="zh-CN" sz="2000" kern="100" dirty="0" smtClean="0"/>
              <a:t>bound of Nth index</a:t>
            </a:r>
            <a:endParaRPr lang="zh-CN" altLang="zh-CN" sz="2000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 smtClean="0">
                <a:solidFill>
                  <a:srgbClr val="FF0000"/>
                </a:solidFill>
                <a:latin typeface="+mj-lt"/>
              </a:rPr>
              <a:t>A'Last(N</a:t>
            </a:r>
            <a:r>
              <a:rPr lang="en-US" altLang="zh-CN" sz="2000" kern="100" dirty="0">
                <a:solidFill>
                  <a:srgbClr val="FF0000"/>
                </a:solidFill>
              </a:rPr>
              <a:t>) : </a:t>
            </a:r>
            <a:r>
              <a:rPr lang="en-US" altLang="zh-CN" sz="2000" kern="100" dirty="0"/>
              <a:t>Low bound of Nth </a:t>
            </a:r>
            <a:r>
              <a:rPr lang="en-US" altLang="zh-CN" sz="2000" kern="100" dirty="0" smtClean="0"/>
              <a:t>index</a:t>
            </a:r>
            <a:endParaRPr lang="zh-CN" altLang="zh-CN" sz="2000" kern="100" dirty="0"/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 smtClean="0">
                <a:solidFill>
                  <a:srgbClr val="FF0000"/>
                </a:solidFill>
                <a:latin typeface="+mj-lt"/>
              </a:rPr>
              <a:t>A'Range(N</a:t>
            </a:r>
            <a:r>
              <a:rPr lang="en-US" altLang="zh-CN" sz="2000" kern="100" dirty="0">
                <a:solidFill>
                  <a:srgbClr val="FF0000"/>
                </a:solidFill>
                <a:latin typeface="+mj-lt"/>
              </a:rPr>
              <a:t>) 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j-lt"/>
              </a:rPr>
              <a:t>: </a:t>
            </a:r>
            <a:r>
              <a:rPr lang="en-US" altLang="zh-CN" sz="2000" kern="100" dirty="0" err="1">
                <a:latin typeface="+mj-lt"/>
              </a:rPr>
              <a:t>A'First(N</a:t>
            </a:r>
            <a:r>
              <a:rPr lang="en-US" altLang="zh-CN" sz="2000" kern="100" dirty="0">
                <a:latin typeface="+mj-lt"/>
              </a:rPr>
              <a:t>) .. </a:t>
            </a:r>
            <a:r>
              <a:rPr lang="en-US" altLang="zh-CN" sz="2000" kern="100" dirty="0" err="1">
                <a:latin typeface="+mj-lt"/>
              </a:rPr>
              <a:t>A'Last(N</a:t>
            </a:r>
            <a:r>
              <a:rPr lang="en-US" altLang="zh-CN" sz="2000" kern="100" dirty="0" smtClean="0">
                <a:latin typeface="+mj-lt"/>
              </a:rPr>
              <a:t>)</a:t>
            </a:r>
            <a:endParaRPr lang="zh-CN" altLang="zh-CN" sz="2000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solidFill>
                  <a:srgbClr val="FF0000"/>
                </a:solidFill>
                <a:latin typeface="+mj-lt"/>
              </a:rPr>
              <a:t>A'Length(N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j-lt"/>
              </a:rPr>
              <a:t>):</a:t>
            </a:r>
            <a:r>
              <a:rPr lang="en-US" altLang="zh-CN" sz="2000" kern="100" dirty="0"/>
              <a:t> num of </a:t>
            </a:r>
            <a:r>
              <a:rPr lang="en-US" altLang="zh-CN" sz="2000" kern="100" dirty="0" smtClean="0"/>
              <a:t>elements of Nth index</a:t>
            </a:r>
            <a:endParaRPr lang="zh-CN" altLang="zh-CN" sz="2000" kern="1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76057" y="3666903"/>
            <a:ext cx="49224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Rectange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: Matrix (1..20,1..30);</a:t>
            </a:r>
            <a:endParaRPr lang="zh-CN" altLang="zh-CN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+mj-lt"/>
              </a:rPr>
              <a:t>Rectange'First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(1) = 1; </a:t>
            </a:r>
            <a:r>
              <a:rPr lang="en-US" altLang="zh-CN" kern="100" dirty="0" err="1" smtClean="0">
                <a:latin typeface="+mj-lt"/>
              </a:rPr>
              <a:t>Rectange'Last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(1) = 20;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+mj-lt"/>
              </a:rPr>
              <a:t>Rectange'First</a:t>
            </a:r>
            <a:r>
              <a:rPr lang="en-US" altLang="zh-CN" kern="100" dirty="0">
                <a:latin typeface="+mj-lt"/>
              </a:rPr>
              <a:t> (2) = 1; </a:t>
            </a:r>
            <a:r>
              <a:rPr lang="en-US" altLang="zh-CN" kern="100" dirty="0" err="1" smtClean="0">
                <a:latin typeface="+mj-lt"/>
              </a:rPr>
              <a:t>Rectange'Last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(1) = 30;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+mj-lt"/>
              </a:rPr>
              <a:t>Rectange'Length</a:t>
            </a:r>
            <a:r>
              <a:rPr lang="en-US" altLang="zh-CN" kern="100" dirty="0">
                <a:latin typeface="+mj-lt"/>
              </a:rPr>
              <a:t> (1) = 20; 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+mj-lt"/>
              </a:rPr>
              <a:t>Rectange'Length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(2) = 30;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Rectange'Range(1) =1.. 20; </a:t>
            </a:r>
            <a:endParaRPr lang="en-US" altLang="zh-CN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+mj-lt"/>
              </a:rPr>
              <a:t>Rectange'Range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(2) = 1..30</a:t>
            </a:r>
            <a:r>
              <a:rPr lang="en-US" altLang="zh-CN" kern="100" dirty="0" smtClean="0">
                <a:latin typeface="+mj-lt"/>
              </a:rPr>
              <a:t>;</a:t>
            </a:r>
            <a:endParaRPr lang="zh-CN" altLang="zh-CN" kern="100" dirty="0"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07805" y="1785594"/>
            <a:ext cx="576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+mj-lt"/>
              </a:rPr>
              <a:t>1</a:t>
            </a:r>
            <a:r>
              <a:rPr lang="en-US" altLang="zh-CN" b="1" kern="100" dirty="0" smtClean="0">
                <a:latin typeface="+mj-lt"/>
              </a:rPr>
              <a:t>-D</a:t>
            </a:r>
            <a:endParaRPr lang="zh-CN" altLang="zh-CN" b="1" kern="100" dirty="0">
              <a:latin typeface="+mj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92291" y="1785594"/>
            <a:ext cx="892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 smtClean="0">
                <a:latin typeface="+mj-lt"/>
              </a:rPr>
              <a:t>N-D</a:t>
            </a:r>
            <a:endParaRPr lang="zh-CN" altLang="zh-CN" b="1" kern="100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4853" y="3632931"/>
            <a:ext cx="344196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Length : array (1..10) of Integer</a:t>
            </a:r>
            <a:r>
              <a:rPr lang="en-US" altLang="zh-CN" kern="100" dirty="0" smtClean="0">
                <a:solidFill>
                  <a:srgbClr val="FF0000"/>
                </a:solidFill>
                <a:latin typeface="+mj-lt"/>
              </a:rPr>
              <a:t>;</a:t>
            </a:r>
          </a:p>
          <a:p>
            <a:pPr algn="just">
              <a:spcAft>
                <a:spcPts val="0"/>
              </a:spcAft>
            </a:pPr>
            <a:endParaRPr lang="en-US" altLang="zh-CN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+mj-lt"/>
              </a:rPr>
              <a:t>Length'First</a:t>
            </a:r>
            <a:r>
              <a:rPr lang="en-US" altLang="zh-CN" kern="100" dirty="0">
                <a:latin typeface="+mj-lt"/>
              </a:rPr>
              <a:t> = 1; </a:t>
            </a:r>
            <a:endParaRPr lang="en-US" altLang="zh-CN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+mj-lt"/>
              </a:rPr>
              <a:t>Length'Last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= 10;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+mj-lt"/>
              </a:rPr>
              <a:t>Length'Range</a:t>
            </a:r>
            <a:r>
              <a:rPr lang="en-US" altLang="zh-CN" kern="100" dirty="0">
                <a:latin typeface="+mj-lt"/>
              </a:rPr>
              <a:t> = 1..10; </a:t>
            </a:r>
            <a:endParaRPr lang="en-US" altLang="zh-CN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+mj-lt"/>
              </a:rPr>
              <a:t>Length'Length</a:t>
            </a:r>
            <a:r>
              <a:rPr lang="en-US" altLang="zh-CN" kern="100" dirty="0" smtClean="0"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= 10;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37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文本框 6"/>
          <p:cNvSpPr txBox="1">
            <a:spLocks noChangeArrowheads="1"/>
          </p:cNvSpPr>
          <p:nvPr/>
        </p:nvSpPr>
        <p:spPr bwMode="auto">
          <a:xfrm>
            <a:off x="899592" y="2060848"/>
            <a:ext cx="79928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00"/>
                </a:solidFill>
                <a:latin typeface="+mj-lt"/>
              </a:rPr>
              <a:t>Character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: correspond to the 256 code positions of row 00 (also knows as </a:t>
            </a:r>
            <a:r>
              <a:rPr lang="en-US" altLang="zh-CN" sz="2400" i="1" dirty="0" smtClean="0">
                <a:solidFill>
                  <a:srgbClr val="FF0000"/>
                </a:solidFill>
                <a:latin typeface="+mj-lt"/>
              </a:rPr>
              <a:t>Latin-1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) of the </a:t>
            </a:r>
            <a:r>
              <a:rPr lang="en-US" altLang="zh-CN" sz="2400" i="1" dirty="0" smtClean="0">
                <a:solidFill>
                  <a:srgbClr val="000000"/>
                </a:solidFill>
                <a:latin typeface="+mj-lt"/>
              </a:rPr>
              <a:t>ISO 10646 Basic Multilingual </a:t>
            </a:r>
            <a:r>
              <a:rPr lang="en-US" altLang="zh-CN" sz="2400" i="1" dirty="0" err="1" smtClean="0">
                <a:solidFill>
                  <a:srgbClr val="000000"/>
                </a:solidFill>
                <a:latin typeface="+mj-lt"/>
              </a:rPr>
              <a:t>Plane(BMP</a:t>
            </a:r>
            <a:r>
              <a:rPr lang="en-US" altLang="zh-CN" sz="2400" i="1" dirty="0" smtClean="0">
                <a:solidFill>
                  <a:srgbClr val="000000"/>
                </a:solidFill>
                <a:latin typeface="+mj-lt"/>
              </a:rPr>
              <a:t>)</a:t>
            </a:r>
            <a:endParaRPr lang="zh-CN" altLang="en-US" sz="2400" i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39552" y="620688"/>
            <a:ext cx="42235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Character and String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913309" y="3423868"/>
            <a:ext cx="79928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err="1" smtClean="0">
                <a:solidFill>
                  <a:srgbClr val="000000"/>
                </a:solidFill>
                <a:latin typeface="+mj-lt"/>
              </a:rPr>
              <a:t>Wide_Character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: correspond to the 65536 code positions of the </a:t>
            </a:r>
            <a:r>
              <a:rPr lang="en-US" altLang="zh-CN" sz="2400" i="1" dirty="0" smtClean="0">
                <a:solidFill>
                  <a:srgbClr val="000000"/>
                </a:solidFill>
                <a:latin typeface="+mj-lt"/>
              </a:rPr>
              <a:t>ISO 10646 Basic Multilingual </a:t>
            </a:r>
            <a:r>
              <a:rPr lang="en-US" altLang="zh-CN" sz="2400" i="1" dirty="0" err="1" smtClean="0">
                <a:solidFill>
                  <a:srgbClr val="000000"/>
                </a:solidFill>
                <a:latin typeface="+mj-lt"/>
              </a:rPr>
              <a:t>Plane(BMP</a:t>
            </a:r>
            <a:r>
              <a:rPr lang="en-US" altLang="zh-CN" sz="2400" i="1" dirty="0" smtClean="0">
                <a:solidFill>
                  <a:srgbClr val="000000"/>
                </a:solidFill>
                <a:latin typeface="+mj-lt"/>
              </a:rPr>
              <a:t>)</a:t>
            </a:r>
            <a:endParaRPr lang="zh-CN" altLang="en-US" sz="2400" i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83968" y="5081974"/>
            <a:ext cx="3843745" cy="369332"/>
          </a:xfrm>
          <a:prstGeom prst="rect">
            <a:avLst/>
          </a:prstGeom>
          <a:solidFill>
            <a:srgbClr val="99CCFF"/>
          </a:solidFill>
        </p:spPr>
        <p:txBody>
          <a:bodyPr wrap="none">
            <a:spAutoFit/>
          </a:bodyPr>
          <a:lstStyle/>
          <a:p>
            <a:r>
              <a:rPr lang="en-US" altLang="zh-CN" i="1" kern="100" dirty="0" smtClean="0">
                <a:solidFill>
                  <a:srgbClr val="FF0000"/>
                </a:solidFill>
                <a:latin typeface="+mj-lt"/>
              </a:rPr>
              <a:t>Package</a:t>
            </a:r>
            <a:r>
              <a:rPr lang="en-US" altLang="zh-CN" i="1" kern="100" dirty="0" smtClean="0">
                <a:latin typeface="+mj-lt"/>
              </a:rPr>
              <a:t>: </a:t>
            </a:r>
            <a:r>
              <a:rPr lang="en-US" altLang="zh-CN" i="1" kern="100" dirty="0" err="1" smtClean="0">
                <a:latin typeface="+mj-lt"/>
              </a:rPr>
              <a:t>Ada.Characters.Handling</a:t>
            </a:r>
            <a:r>
              <a:rPr lang="en-US" altLang="zh-CN" i="1" kern="100" dirty="0" smtClean="0">
                <a:latin typeface="+mj-lt"/>
              </a:rPr>
              <a:t> </a:t>
            </a:r>
            <a:endParaRPr lang="zh-CN" altLang="en-US" i="1" dirty="0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63144" y="2831651"/>
            <a:ext cx="3634328" cy="369332"/>
          </a:xfrm>
          <a:prstGeom prst="rect">
            <a:avLst/>
          </a:prstGeom>
          <a:solidFill>
            <a:srgbClr val="FFCCCC"/>
          </a:solidFill>
        </p:spPr>
        <p:txBody>
          <a:bodyPr wrap="none">
            <a:spAutoFit/>
          </a:bodyPr>
          <a:lstStyle/>
          <a:p>
            <a:r>
              <a:rPr lang="en-US" altLang="zh-CN" i="1" kern="100" dirty="0" smtClean="0">
                <a:solidFill>
                  <a:srgbClr val="FF0000"/>
                </a:solidFill>
                <a:latin typeface="+mj-lt"/>
              </a:rPr>
              <a:t>Package</a:t>
            </a:r>
            <a:r>
              <a:rPr lang="en-US" altLang="zh-CN" i="1" kern="100" dirty="0" smtClean="0">
                <a:latin typeface="+mj-lt"/>
              </a:rPr>
              <a:t>:Ada.Characters.Latin_1 </a:t>
            </a:r>
            <a:endParaRPr lang="zh-CN" altLang="en-US" i="1" dirty="0"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64347" y="4160588"/>
            <a:ext cx="4341830" cy="369332"/>
          </a:xfrm>
          <a:prstGeom prst="rect">
            <a:avLst/>
          </a:prstGeom>
          <a:solidFill>
            <a:srgbClr val="FFCCCC"/>
          </a:solidFill>
        </p:spPr>
        <p:txBody>
          <a:bodyPr wrap="none">
            <a:spAutoFit/>
          </a:bodyPr>
          <a:lstStyle/>
          <a:p>
            <a:r>
              <a:rPr lang="en-US" altLang="zh-CN" i="1" kern="100" dirty="0" smtClean="0">
                <a:solidFill>
                  <a:srgbClr val="FF0000"/>
                </a:solidFill>
                <a:latin typeface="+mj-lt"/>
              </a:rPr>
              <a:t>Package</a:t>
            </a:r>
            <a:r>
              <a:rPr lang="en-US" altLang="zh-CN" i="1" kern="100" dirty="0" smtClean="0">
                <a:latin typeface="+mj-lt"/>
              </a:rPr>
              <a:t>: Ada.Characters.Wide_Latin_1 </a:t>
            </a:r>
            <a:endParaRPr lang="zh-CN" altLang="en-US" i="1" dirty="0"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07704" y="5083486"/>
            <a:ext cx="25186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i="1" kern="100" dirty="0" smtClean="0">
                <a:latin typeface="+mj-lt"/>
              </a:rPr>
              <a:t>Processing Functions: </a:t>
            </a:r>
            <a:endParaRPr lang="zh-CN" altLang="en-US" i="1" dirty="0">
              <a:latin typeface="+mj-lt"/>
            </a:endParaRPr>
          </a:p>
        </p:txBody>
      </p:sp>
      <p:sp>
        <p:nvSpPr>
          <p:cNvPr id="16" name="文本框 4"/>
          <p:cNvSpPr txBox="1">
            <a:spLocks noChangeArrowheads="1"/>
          </p:cNvSpPr>
          <p:nvPr/>
        </p:nvSpPr>
        <p:spPr bwMode="auto">
          <a:xfrm>
            <a:off x="508720" y="1612452"/>
            <a:ext cx="22602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Character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755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文本框 6"/>
          <p:cNvSpPr txBox="1">
            <a:spLocks noChangeArrowheads="1"/>
          </p:cNvSpPr>
          <p:nvPr/>
        </p:nvSpPr>
        <p:spPr bwMode="auto">
          <a:xfrm>
            <a:off x="615639" y="1305250"/>
            <a:ext cx="79928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Character Classification</a:t>
            </a:r>
            <a:endParaRPr lang="zh-CN" altLang="en-US" sz="3200" i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1560" y="548680"/>
            <a:ext cx="42235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Character and String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-1593" t="3700"/>
          <a:stretch/>
        </p:blipFill>
        <p:spPr>
          <a:xfrm>
            <a:off x="1259632" y="2564904"/>
            <a:ext cx="6048672" cy="246802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08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5" name="文本框 6"/>
          <p:cNvSpPr txBox="1">
            <a:spLocks noChangeArrowheads="1"/>
          </p:cNvSpPr>
          <p:nvPr/>
        </p:nvSpPr>
        <p:spPr bwMode="auto">
          <a:xfrm>
            <a:off x="1043608" y="2110741"/>
            <a:ext cx="662473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+mj-lt"/>
              </a:rPr>
              <a:t>function </a:t>
            </a:r>
            <a:r>
              <a:rPr lang="en-US" altLang="zh-CN" sz="2400" dirty="0" err="1">
                <a:latin typeface="+mj-lt"/>
              </a:rPr>
              <a:t>To_Lower</a:t>
            </a:r>
            <a:r>
              <a:rPr lang="en-US" altLang="zh-CN" sz="2400" dirty="0">
                <a:latin typeface="+mj-lt"/>
              </a:rPr>
              <a:t> (Item : </a:t>
            </a:r>
            <a:r>
              <a:rPr lang="en-US" altLang="zh-CN" sz="2400" b="1" dirty="0">
                <a:latin typeface="+mj-lt"/>
              </a:rPr>
              <a:t>in </a:t>
            </a:r>
            <a:r>
              <a:rPr lang="en-US" altLang="zh-CN" sz="2400" dirty="0">
                <a:latin typeface="+mj-lt"/>
              </a:rPr>
              <a:t>Character) </a:t>
            </a:r>
            <a:r>
              <a:rPr lang="en-US" altLang="zh-CN" sz="2400" dirty="0" smtClean="0">
                <a:latin typeface="+mj-lt"/>
              </a:rPr>
              <a:t>    </a:t>
            </a:r>
            <a:r>
              <a:rPr lang="en-US" altLang="zh-CN" sz="2400" b="1" dirty="0" smtClean="0">
                <a:latin typeface="+mj-lt"/>
              </a:rPr>
              <a:t>return </a:t>
            </a:r>
            <a:r>
              <a:rPr lang="en-US" altLang="zh-CN" sz="2400" dirty="0">
                <a:latin typeface="+mj-lt"/>
              </a:rPr>
              <a:t>Character; </a:t>
            </a:r>
            <a:endParaRPr lang="en-US" altLang="zh-CN" sz="2400" dirty="0" smtClean="0">
              <a:latin typeface="+mj-lt"/>
            </a:endParaRP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+mj-lt"/>
              </a:rPr>
              <a:t>function </a:t>
            </a:r>
            <a:r>
              <a:rPr lang="en-US" altLang="zh-CN" sz="2400" dirty="0" err="1">
                <a:latin typeface="+mj-lt"/>
              </a:rPr>
              <a:t>To_Upper</a:t>
            </a:r>
            <a:r>
              <a:rPr lang="en-US" altLang="zh-CN" sz="2400" dirty="0">
                <a:latin typeface="+mj-lt"/>
              </a:rPr>
              <a:t> (Item : </a:t>
            </a:r>
            <a:r>
              <a:rPr lang="en-US" altLang="zh-CN" sz="2400" b="1" dirty="0">
                <a:latin typeface="+mj-lt"/>
              </a:rPr>
              <a:t>in </a:t>
            </a:r>
            <a:r>
              <a:rPr lang="en-US" altLang="zh-CN" sz="2400" dirty="0">
                <a:latin typeface="+mj-lt"/>
              </a:rPr>
              <a:t>Character) </a:t>
            </a:r>
            <a:r>
              <a:rPr lang="en-US" altLang="zh-CN" sz="2400" b="1" dirty="0">
                <a:latin typeface="+mj-lt"/>
              </a:rPr>
              <a:t>return </a:t>
            </a:r>
            <a:r>
              <a:rPr lang="en-US" altLang="zh-CN" sz="2400" dirty="0">
                <a:latin typeface="+mj-lt"/>
              </a:rPr>
              <a:t>Character; </a:t>
            </a:r>
            <a:endParaRPr lang="en-US" altLang="zh-CN" sz="2400" dirty="0" smtClean="0">
              <a:latin typeface="+mj-lt"/>
            </a:endParaRP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latin typeface="+mj-lt"/>
              </a:rPr>
              <a:t>function </a:t>
            </a:r>
            <a:r>
              <a:rPr lang="en-US" altLang="zh-CN" sz="2400" dirty="0" err="1">
                <a:latin typeface="+mj-lt"/>
              </a:rPr>
              <a:t>Is_Character</a:t>
            </a:r>
            <a:r>
              <a:rPr lang="en-US" altLang="zh-CN" sz="2400" dirty="0">
                <a:latin typeface="+mj-lt"/>
              </a:rPr>
              <a:t> (Item : </a:t>
            </a:r>
            <a:r>
              <a:rPr lang="en-US" altLang="zh-CN" sz="2400" b="1" dirty="0">
                <a:latin typeface="+mj-lt"/>
              </a:rPr>
              <a:t>in </a:t>
            </a:r>
            <a:r>
              <a:rPr lang="en-US" altLang="zh-CN" sz="2400" dirty="0" err="1">
                <a:latin typeface="+mj-lt"/>
              </a:rPr>
              <a:t>Wide_Character</a:t>
            </a:r>
            <a:r>
              <a:rPr lang="en-US" altLang="zh-CN" sz="2400" dirty="0">
                <a:latin typeface="+mj-lt"/>
              </a:rPr>
              <a:t>) </a:t>
            </a:r>
            <a:r>
              <a:rPr lang="en-US" altLang="zh-CN" sz="2400" b="1" dirty="0">
                <a:latin typeface="+mj-lt"/>
              </a:rPr>
              <a:t>return </a:t>
            </a:r>
            <a:r>
              <a:rPr lang="en-US" altLang="zh-CN" sz="2400" dirty="0">
                <a:latin typeface="+mj-lt"/>
              </a:rPr>
              <a:t>Boolean</a:t>
            </a:r>
            <a:r>
              <a:rPr lang="en-US" altLang="zh-CN" sz="2400" dirty="0" smtClean="0">
                <a:latin typeface="+mj-lt"/>
              </a:rPr>
              <a:t>;</a:t>
            </a:r>
            <a:endParaRPr lang="en-US" altLang="zh-CN" sz="2400" dirty="0">
              <a:latin typeface="+mj-lt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1560" y="548680"/>
            <a:ext cx="42235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Character and String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615639" y="1305250"/>
            <a:ext cx="79928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Character Handling</a:t>
            </a:r>
            <a:endParaRPr lang="zh-CN" altLang="en-US" sz="3200" i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47664" y="4941168"/>
            <a:ext cx="6836681" cy="830997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altLang="zh-CN" sz="2400" dirty="0"/>
              <a:t> </a:t>
            </a:r>
            <a:r>
              <a:rPr lang="en-US" altLang="zh-CN" sz="2400" b="1" dirty="0"/>
              <a:t>subtype </a:t>
            </a:r>
            <a:r>
              <a:rPr lang="en-US" altLang="zh-CN" sz="2400" dirty="0"/>
              <a:t>ISO_646 </a:t>
            </a:r>
            <a:r>
              <a:rPr lang="en-US" altLang="zh-CN" sz="2400" b="1" dirty="0"/>
              <a:t>is </a:t>
            </a:r>
            <a:r>
              <a:rPr lang="en-US" altLang="zh-CN" sz="2400" dirty="0" smtClean="0"/>
              <a:t>Character </a:t>
            </a:r>
            <a:r>
              <a:rPr lang="en-US" altLang="zh-CN" sz="2400" b="1" dirty="0" smtClean="0"/>
              <a:t>range</a:t>
            </a:r>
            <a:r>
              <a:rPr lang="en-US" altLang="zh-CN" sz="2400" dirty="0" smtClean="0"/>
              <a:t>Character'Val(0)..</a:t>
            </a:r>
            <a:r>
              <a:rPr lang="en-US" altLang="zh-CN" sz="2400" dirty="0"/>
              <a:t>Character'Val(127);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36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39552" y="620688"/>
            <a:ext cx="42235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Character and String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543631" y="1377258"/>
            <a:ext cx="79928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String</a:t>
            </a:r>
            <a:endParaRPr lang="zh-CN" altLang="en-US" sz="3200" i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1115616" y="1921307"/>
            <a:ext cx="742090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  <a:defRPr sz="2400" b="1"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b="0" dirty="0"/>
              <a:t>Used when representing a sequence of characters as a single unit of data</a:t>
            </a:r>
            <a:endParaRPr lang="zh-CN" altLang="en-US" b="0" dirty="0"/>
          </a:p>
        </p:txBody>
      </p:sp>
      <p:sp>
        <p:nvSpPr>
          <p:cNvPr id="10" name="矩形 9"/>
          <p:cNvSpPr/>
          <p:nvPr/>
        </p:nvSpPr>
        <p:spPr>
          <a:xfrm>
            <a:off x="1403648" y="2711577"/>
            <a:ext cx="73448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accent6"/>
                </a:solidFill>
                <a:latin typeface="+mj-lt"/>
              </a:rPr>
              <a:t>subtype</a:t>
            </a:r>
            <a:r>
              <a:rPr lang="en-US" altLang="zh-CN" sz="2400" dirty="0">
                <a:solidFill>
                  <a:srgbClr val="3131CC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Positive </a:t>
            </a:r>
            <a:r>
              <a:rPr lang="en-US" altLang="zh-CN" sz="2400" dirty="0">
                <a:solidFill>
                  <a:schemeClr val="accent6"/>
                </a:solidFill>
                <a:latin typeface="+mj-lt"/>
              </a:rPr>
              <a:t>is</a:t>
            </a:r>
            <a:r>
              <a:rPr lang="en-US" altLang="zh-CN" sz="2400" dirty="0">
                <a:solidFill>
                  <a:srgbClr val="3131CC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Integer </a:t>
            </a:r>
            <a:r>
              <a:rPr lang="en-US" altLang="zh-CN" sz="2400" dirty="0">
                <a:solidFill>
                  <a:schemeClr val="accent6"/>
                </a:solidFill>
                <a:latin typeface="+mj-lt"/>
              </a:rPr>
              <a:t>range</a:t>
            </a:r>
            <a:r>
              <a:rPr lang="en-US" altLang="zh-CN" sz="2400" dirty="0">
                <a:solidFill>
                  <a:srgbClr val="3131CC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1 ..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Integer'Last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 </a:t>
            </a:r>
            <a:endParaRPr lang="en-US" altLang="zh-CN" sz="2400" dirty="0" smtClean="0">
              <a:solidFill>
                <a:srgbClr val="3131CC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type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String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is array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Positive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range</a:t>
            </a:r>
            <a:r>
              <a:rPr lang="en-US" altLang="zh-CN" sz="2400" dirty="0" smtClean="0">
                <a:solidFill>
                  <a:srgbClr val="3131CC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&lt;&gt;)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of</a:t>
            </a:r>
            <a:r>
              <a:rPr lang="en-US" altLang="zh-CN" sz="2400" dirty="0" smtClean="0">
                <a:solidFill>
                  <a:srgbClr val="3131CC"/>
                </a:solidFill>
                <a:latin typeface="+mj-lt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Character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 </a:t>
            </a:r>
            <a:endParaRPr lang="en-US" altLang="zh-CN" sz="2400" dirty="0" smtClean="0">
              <a:solidFill>
                <a:srgbClr val="3131CC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type</a:t>
            </a:r>
            <a:r>
              <a:rPr lang="en-US" altLang="zh-CN" sz="2400" dirty="0" smtClean="0">
                <a:solidFill>
                  <a:srgbClr val="3131CC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Wide_String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accent6"/>
                </a:solidFill>
              </a:rPr>
              <a:t>is array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(Positive </a:t>
            </a:r>
            <a:r>
              <a:rPr lang="en-US" altLang="zh-CN" sz="2400" dirty="0" smtClean="0">
                <a:solidFill>
                  <a:schemeClr val="accent6"/>
                </a:solidFill>
                <a:latin typeface="+mj-lt"/>
              </a:rPr>
              <a:t>range</a:t>
            </a:r>
            <a:r>
              <a:rPr lang="en-US" altLang="zh-CN" sz="2400" dirty="0" smtClean="0">
                <a:solidFill>
                  <a:srgbClr val="3131CC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&lt;&gt;) </a:t>
            </a:r>
            <a:r>
              <a:rPr lang="en-US" altLang="zh-CN" sz="2400" dirty="0">
                <a:solidFill>
                  <a:schemeClr val="accent6"/>
                </a:solidFill>
                <a:latin typeface="+mj-lt"/>
              </a:rPr>
              <a:t>of</a:t>
            </a:r>
            <a:r>
              <a:rPr lang="en-US" altLang="zh-CN" sz="2400" dirty="0">
                <a:solidFill>
                  <a:srgbClr val="3131CC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</a:rPr>
              <a:t>Wide_Character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;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46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3608" y="2118246"/>
            <a:ext cx="3496150" cy="67967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How many characters?</a:t>
            </a:r>
          </a:p>
          <a:p>
            <a:pPr marL="342900" indent="-342900"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marL="342900" indent="-342900"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String (1 .. 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Maxlen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);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1617" y="3590007"/>
            <a:ext cx="6556282" cy="66684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+mn-ea"/>
              </a:rPr>
              <a:t>Max_Str_Length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 : constant := 26;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FF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latin typeface="+mj-lt"/>
                <a:ea typeface="+mn-ea"/>
              </a:rPr>
              <a:t>Alphabet, Response:String(1..Max_Str_Length);</a:t>
            </a:r>
            <a:endParaRPr lang="zh-CN" altLang="en-US" sz="2400" dirty="0">
              <a:solidFill>
                <a:srgbClr val="FF0000"/>
              </a:solidFill>
              <a:latin typeface="+mj-lt"/>
              <a:ea typeface="+mn-ea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11560" y="548680"/>
            <a:ext cx="42235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Character and String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5639" y="1305250"/>
            <a:ext cx="381234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String</a:t>
            </a:r>
            <a:endParaRPr lang="zh-CN" altLang="en-US" sz="3200" i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3651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文本框 4"/>
          <p:cNvSpPr txBox="1">
            <a:spLocks noChangeArrowheads="1"/>
          </p:cNvSpPr>
          <p:nvPr/>
        </p:nvSpPr>
        <p:spPr bwMode="auto">
          <a:xfrm>
            <a:off x="395536" y="476672"/>
            <a:ext cx="4776757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Overview of Ada Language</a:t>
            </a:r>
          </a:p>
        </p:txBody>
      </p:sp>
      <p:sp>
        <p:nvSpPr>
          <p:cNvPr id="5127" name="文本框 6"/>
          <p:cNvSpPr txBox="1">
            <a:spLocks noChangeArrowheads="1"/>
          </p:cNvSpPr>
          <p:nvPr/>
        </p:nvSpPr>
        <p:spPr bwMode="auto">
          <a:xfrm>
            <a:off x="827584" y="1675660"/>
            <a:ext cx="7416824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000000"/>
                </a:solidFill>
                <a:latin typeface="+mn-lt"/>
              </a:rPr>
              <a:t>The control software of nearly every new commercial aircraft model, including the Boeing 777, the Airbus 340, and many regional airlines</a:t>
            </a:r>
          </a:p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000000"/>
                </a:solidFill>
                <a:latin typeface="+mn-lt"/>
              </a:rPr>
              <a:t>Nearly every country’s air traffic control system</a:t>
            </a:r>
            <a:endParaRPr lang="en-US" altLang="zh-CN" sz="2400" dirty="0">
              <a:solidFill>
                <a:srgbClr val="000000"/>
              </a:solidFill>
              <a:latin typeface="+mn-lt"/>
            </a:endParaRPr>
          </a:p>
          <a:p>
            <a:pPr marL="457200" indent="-45720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rgbClr val="000000"/>
                </a:solidFill>
                <a:latin typeface="+mn-lt"/>
              </a:rPr>
              <a:t>A number of communications and navigational satellites and ground-based equipment</a:t>
            </a:r>
            <a:endParaRPr lang="zh-CN" altLang="en-US" sz="2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448229" y="1367883"/>
            <a:ext cx="69320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Use of </a:t>
            </a:r>
            <a:r>
              <a:rPr lang="en-US" altLang="zh-CN" sz="2800" dirty="0" err="1" smtClean="0">
                <a:solidFill>
                  <a:schemeClr val="accent6"/>
                </a:solidFill>
                <a:latin typeface="+mj-lt"/>
              </a:rPr>
              <a:t>Ada</a:t>
            </a:r>
            <a:r>
              <a:rPr lang="en-US" altLang="zh-CN" sz="2800" dirty="0" smtClean="0">
                <a:solidFill>
                  <a:schemeClr val="accent6"/>
                </a:solidFill>
                <a:latin typeface="+mj-lt"/>
              </a:rPr>
              <a:t> Around the World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572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文本框 6"/>
          <p:cNvSpPr txBox="1">
            <a:spLocks noChangeArrowheads="1"/>
          </p:cNvSpPr>
          <p:nvPr/>
        </p:nvSpPr>
        <p:spPr bwMode="auto">
          <a:xfrm>
            <a:off x="1115616" y="2046238"/>
            <a:ext cx="2332370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chemeClr val="accent6"/>
                </a:solidFill>
                <a:latin typeface="+mj-lt"/>
              </a:rPr>
              <a:t>Assignment</a:t>
            </a:r>
            <a:endParaRPr lang="zh-CN" altLang="en-US" sz="28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80987" y="2653804"/>
            <a:ext cx="5863785" cy="67967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Alphabet := “</a:t>
            </a: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abcdefghijklmnopqrstuvwxyz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”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Response := Alphabet;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49162" name="文本框 9"/>
          <p:cNvSpPr txBox="1">
            <a:spLocks noChangeArrowheads="1"/>
          </p:cNvSpPr>
          <p:nvPr/>
        </p:nvSpPr>
        <p:spPr bwMode="auto">
          <a:xfrm>
            <a:off x="1160372" y="3744091"/>
            <a:ext cx="3361498" cy="31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Concatenation (&amp;)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680987" y="4378907"/>
            <a:ext cx="6515245" cy="6540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Alphabet(1..3) &amp; Alphabet(26..26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+mn-ea"/>
              </a:rPr>
              <a:t>)</a:t>
            </a: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rgbClr val="000000"/>
              </a:solidFill>
              <a:latin typeface="+mj-lt"/>
              <a:ea typeface="+mn-ea"/>
            </a:endParaRPr>
          </a:p>
          <a:p>
            <a:pPr eaLnBrk="1" fontAlgn="auto" hangingPunct="1">
              <a:lnSpc>
                <a:spcPts val="2204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err="1">
                <a:solidFill>
                  <a:srgbClr val="000000"/>
                </a:solidFill>
                <a:latin typeface="+mj-lt"/>
                <a:ea typeface="+mn-ea"/>
              </a:rPr>
              <a:t>Put(Item</a:t>
            </a:r>
            <a:r>
              <a:rPr lang="en-US" altLang="zh-CN" sz="2400" dirty="0">
                <a:solidFill>
                  <a:srgbClr val="000000"/>
                </a:solidFill>
                <a:latin typeface="+mj-lt"/>
                <a:ea typeface="+mn-ea"/>
              </a:rPr>
              <a:t> =&gt; “The alphabet is “ &amp; Alphabet &amp; “.”);</a:t>
            </a:r>
            <a:endParaRPr lang="zh-CN" altLang="en-US" sz="2400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539552" y="476672"/>
            <a:ext cx="42235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Character and String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543631" y="1233242"/>
            <a:ext cx="381234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String Operations</a:t>
            </a:r>
            <a:endParaRPr lang="zh-CN" altLang="en-US" sz="3200" i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34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11560" y="548680"/>
            <a:ext cx="42235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Character and String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611560" y="548680"/>
            <a:ext cx="42235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Character and String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615639" y="1305250"/>
            <a:ext cx="381234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>
                <a:solidFill>
                  <a:schemeClr val="accent6"/>
                </a:solidFill>
                <a:latin typeface="+mj-lt"/>
              </a:rPr>
              <a:t>String Operations</a:t>
            </a:r>
            <a:endParaRPr lang="zh-CN" altLang="en-US" sz="3200" i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0716" y="1882153"/>
            <a:ext cx="7848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00"/>
                </a:solidFill>
                <a:latin typeface="+mj-lt"/>
              </a:rPr>
              <a:t>append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: adds a character to the end of a string </a:t>
            </a: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00"/>
                </a:solidFill>
                <a:latin typeface="+mj-lt"/>
              </a:rPr>
              <a:t>insert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: inserts a string in the middle of another 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string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00"/>
                </a:solidFill>
                <a:latin typeface="+mj-lt"/>
              </a:rPr>
              <a:t>delete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: deletes part of a string </a:t>
            </a:r>
            <a:endParaRPr lang="en-US" altLang="zh-CN" sz="2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00"/>
                </a:solidFill>
                <a:latin typeface="+mj-lt"/>
              </a:rPr>
              <a:t>concatenate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: joins two strings together 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00"/>
                </a:solidFill>
                <a:latin typeface="+mj-lt"/>
              </a:rPr>
              <a:t>substring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: returns part of a string 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00"/>
                </a:solidFill>
                <a:latin typeface="+mj-lt"/>
              </a:rPr>
              <a:t>find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: returns the position at which one string occurs within another, or whether it exists 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00"/>
                </a:solidFill>
                <a:latin typeface="+mj-lt"/>
              </a:rPr>
              <a:t>Length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</a:rPr>
              <a:t>: return the number of characters in a string </a:t>
            </a:r>
          </a:p>
          <a:p>
            <a:pPr marL="342900" indent="-342900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rgbClr val="000000"/>
                </a:solidFill>
                <a:latin typeface="+mj-lt"/>
              </a:rPr>
              <a:t>equals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: tests two strings for equality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08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3" name="文本框 6"/>
          <p:cNvSpPr txBox="1">
            <a:spLocks noChangeArrowheads="1"/>
          </p:cNvSpPr>
          <p:nvPr/>
        </p:nvSpPr>
        <p:spPr bwMode="auto">
          <a:xfrm>
            <a:off x="1322345" y="1988840"/>
            <a:ext cx="6240491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+mj-lt"/>
              </a:rPr>
              <a:t>Individual character: specify position</a:t>
            </a:r>
            <a:endParaRPr lang="zh-CN" altLang="en-US" sz="2800" dirty="0"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1007" y="2384434"/>
            <a:ext cx="1503617" cy="67967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alphabet(10)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alphabet(17)</a:t>
            </a:r>
            <a:endParaRPr lang="zh-CN" altLang="en-US" sz="2181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12253" y="2384434"/>
            <a:ext cx="309380" cy="67967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'j'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b="1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eaLnBrk="1" fontAlgn="auto" hangingPunct="1">
              <a:lnSpc>
                <a:spcPts val="235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'q'</a:t>
            </a:r>
            <a:endParaRPr lang="zh-CN" altLang="en-US" sz="2181" b="1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0187" name="文本框 10"/>
          <p:cNvSpPr txBox="1">
            <a:spLocks noChangeArrowheads="1"/>
          </p:cNvSpPr>
          <p:nvPr/>
        </p:nvSpPr>
        <p:spPr bwMode="auto">
          <a:xfrm>
            <a:off x="1322345" y="3376777"/>
            <a:ext cx="5498300" cy="31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latin typeface="+mj-lt"/>
              </a:rPr>
              <a:t>Slice: specify range of positions</a:t>
            </a:r>
            <a:endParaRPr lang="zh-CN" altLang="en-US" sz="2800" dirty="0"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01007" y="3809227"/>
            <a:ext cx="1923604" cy="65402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alphabet(20..23)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eaLnBrk="1" fontAlgn="auto" hangingPunct="1">
              <a:lnSpc>
                <a:spcPts val="2222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alphabet(4..9)</a:t>
            </a:r>
            <a:endParaRPr lang="zh-CN" altLang="en-US" sz="2181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59921" y="3796403"/>
            <a:ext cx="899285" cy="66684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tuvw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"</a:t>
            </a:r>
          </a:p>
          <a:p>
            <a:pPr eaLnBrk="1" fontAlgn="auto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181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  <a:p>
            <a:pPr eaLnBrk="1" fontAlgn="auto" hangingPunct="1">
              <a:lnSpc>
                <a:spcPts val="228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defghi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"</a:t>
            </a:r>
            <a:endParaRPr lang="zh-CN" altLang="en-US" sz="2181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0191" name="文本框 14"/>
          <p:cNvSpPr txBox="1">
            <a:spLocks noChangeArrowheads="1"/>
          </p:cNvSpPr>
          <p:nvPr/>
        </p:nvSpPr>
        <p:spPr bwMode="auto">
          <a:xfrm>
            <a:off x="1322345" y="4795581"/>
            <a:ext cx="4599016" cy="31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lnSpc>
                <a:spcPts val="2406"/>
              </a:lnSpc>
              <a:buClr>
                <a:schemeClr val="accent6"/>
              </a:buClr>
              <a:buFont typeface="Wingdings" panose="05000000000000000000" pitchFamily="2" charset="2"/>
              <a:buChar char="p"/>
              <a:defRPr sz="28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tx1"/>
                </a:solidFill>
              </a:rPr>
              <a:t>Assign to compatible slice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25353" y="5247107"/>
            <a:ext cx="3197735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response(1..4) := "FRED";</a:t>
            </a:r>
            <a:endParaRPr lang="zh-CN" altLang="en-US" sz="2181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23714" y="1275982"/>
            <a:ext cx="26032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/>
              <a:t>Sub-Strings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901007" y="5640603"/>
            <a:ext cx="5223931" cy="25648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1" fontAlgn="auto" hangingPunct="1">
              <a:lnSpc>
                <a:spcPts val="2046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response "</a:t>
            </a:r>
            <a:r>
              <a:rPr lang="en-US" altLang="zh-CN" sz="2181" b="1" dirty="0" err="1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FREDefghijklmnopqrstuvwxyz</a:t>
            </a:r>
            <a:r>
              <a:rPr lang="en-US" altLang="zh-CN" sz="2181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" 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611560" y="548680"/>
            <a:ext cx="4223592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Character and String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246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00387" y="1203974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smtClean="0"/>
              <a:t>What’s an access type?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88233" y="476672"/>
            <a:ext cx="250940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Record Type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20281" y="1764132"/>
            <a:ext cx="810039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 record is a composite type that groups one or more field</a:t>
            </a:r>
            <a:endParaRPr lang="zh-CN" altLang="zh-CN" sz="28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2329" y="2693621"/>
            <a:ext cx="33843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type </a:t>
            </a:r>
            <a:r>
              <a:rPr lang="en-US" altLang="zh-CN" sz="2000" kern="100" dirty="0" err="1" smtClean="0">
                <a:solidFill>
                  <a:schemeClr val="accent6"/>
                </a:solidFill>
                <a:latin typeface="+mj-lt"/>
              </a:rPr>
              <a:t>record_name</a:t>
            </a:r>
            <a:r>
              <a:rPr lang="en-US" altLang="zh-CN" sz="2000" kern="100" dirty="0" smtClean="0">
                <a:latin typeface="+mj-lt"/>
              </a:rPr>
              <a:t> is </a:t>
            </a:r>
            <a:endParaRPr lang="zh-CN" altLang="zh-CN" sz="20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   record</a:t>
            </a:r>
            <a:endParaRPr lang="zh-CN" altLang="zh-CN" sz="20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       field name 1: type 1;</a:t>
            </a:r>
            <a:endParaRPr lang="zh-CN" altLang="zh-CN" sz="20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       field name 2: type 2;</a:t>
            </a:r>
            <a:endParaRPr lang="zh-CN" altLang="zh-CN" sz="20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        ...</a:t>
            </a:r>
            <a:endParaRPr lang="zh-CN" altLang="zh-CN" sz="20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       field name n: type N;</a:t>
            </a:r>
            <a:endParaRPr lang="zh-CN" altLang="zh-CN" sz="2000" kern="100" dirty="0" smtClean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j-lt"/>
              </a:rPr>
              <a:t>   end record;</a:t>
            </a:r>
            <a:endParaRPr lang="zh-CN" altLang="zh-CN" sz="2000" kern="100" dirty="0"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76665" y="2625906"/>
            <a:ext cx="4384147" cy="3477875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+mj-lt"/>
              </a:rPr>
              <a:t>type </a:t>
            </a:r>
            <a:r>
              <a:rPr lang="en-US" altLang="zh-CN" sz="2000" kern="100" dirty="0" err="1">
                <a:solidFill>
                  <a:schemeClr val="accent6"/>
                </a:solidFill>
                <a:latin typeface="+mj-lt"/>
              </a:rPr>
              <a:t>Id_Card</a:t>
            </a:r>
            <a:r>
              <a:rPr lang="en-US" altLang="zh-CN" sz="2000" kern="100" dirty="0">
                <a:latin typeface="+mj-lt"/>
              </a:rPr>
              <a:t> is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+mj-lt"/>
              </a:rPr>
              <a:t>   record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+mj-lt"/>
              </a:rPr>
              <a:t>       </a:t>
            </a:r>
            <a:r>
              <a:rPr lang="en-US" altLang="zh-CN" sz="2000" kern="100" dirty="0" err="1">
                <a:latin typeface="+mj-lt"/>
              </a:rPr>
              <a:t>Full_Name</a:t>
            </a:r>
            <a:r>
              <a:rPr lang="en-US" altLang="zh-CN" sz="2000" kern="100" dirty="0">
                <a:latin typeface="+mj-lt"/>
              </a:rPr>
              <a:t> : String (1..15);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+mj-lt"/>
              </a:rPr>
              <a:t>       </a:t>
            </a:r>
            <a:r>
              <a:rPr lang="en-US" altLang="zh-CN" sz="2000" kern="100" dirty="0" err="1">
                <a:latin typeface="+mj-lt"/>
              </a:rPr>
              <a:t>ID_Number</a:t>
            </a:r>
            <a:r>
              <a:rPr lang="en-US" altLang="zh-CN" sz="2000" kern="100" dirty="0">
                <a:latin typeface="+mj-lt"/>
              </a:rPr>
              <a:t> : Positive;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+mj-lt"/>
              </a:rPr>
              <a:t>       Age : Positive;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+mj-lt"/>
              </a:rPr>
              <a:t>       Birthday : String (1..15);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+mj-lt"/>
              </a:rPr>
              <a:t>       </a:t>
            </a:r>
            <a:r>
              <a:rPr lang="en-US" altLang="zh-CN" sz="2000" kern="100" dirty="0" err="1">
                <a:latin typeface="+mj-lt"/>
              </a:rPr>
              <a:t>Familiy_Address</a:t>
            </a:r>
            <a:r>
              <a:rPr lang="en-US" altLang="zh-CN" sz="2000" kern="100" dirty="0">
                <a:latin typeface="+mj-lt"/>
              </a:rPr>
              <a:t> : String (1..15);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+mj-lt"/>
              </a:rPr>
              <a:t>       </a:t>
            </a:r>
            <a:r>
              <a:rPr lang="en-US" altLang="zh-CN" sz="2000" kern="100" dirty="0" err="1">
                <a:latin typeface="+mj-lt"/>
              </a:rPr>
              <a:t>Family_telephone</a:t>
            </a:r>
            <a:r>
              <a:rPr lang="en-US" altLang="zh-CN" sz="2000" kern="100" dirty="0">
                <a:latin typeface="+mj-lt"/>
              </a:rPr>
              <a:t> : Positive;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+mj-lt"/>
              </a:rPr>
              <a:t>       Job : String(1..10);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+mj-lt"/>
              </a:rPr>
              <a:t>   end record; </a:t>
            </a:r>
            <a:endParaRPr lang="zh-CN" altLang="zh-CN" sz="20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latin typeface="+mj-lt"/>
              </a:rPr>
              <a:t>My_Card</a:t>
            </a:r>
            <a:r>
              <a:rPr lang="en-US" altLang="zh-CN" sz="2000" kern="100" dirty="0">
                <a:latin typeface="+mj-lt"/>
              </a:rPr>
              <a:t> :</a:t>
            </a:r>
            <a:r>
              <a:rPr lang="en-US" altLang="zh-CN" sz="2000" kern="100" dirty="0" err="1">
                <a:latin typeface="+mj-lt"/>
              </a:rPr>
              <a:t>Id_Card</a:t>
            </a:r>
            <a:r>
              <a:rPr lang="en-US" altLang="zh-CN" sz="2000" kern="100" dirty="0">
                <a:latin typeface="+mj-lt"/>
              </a:rPr>
              <a:t>;</a:t>
            </a:r>
            <a:endParaRPr lang="zh-CN" altLang="zh-CN" sz="2000" kern="100" dirty="0"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16825" y="1265529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Clr>
                <a:schemeClr val="accent6"/>
              </a:buClr>
            </a:pPr>
            <a:r>
              <a:rPr lang="en-US" altLang="zh-CN" dirty="0" smtClean="0">
                <a:solidFill>
                  <a:srgbClr val="FF0000"/>
                </a:solidFill>
              </a:rPr>
              <a:t>Structure in C</a:t>
            </a:r>
            <a:endParaRPr lang="zh-CN" altLang="zh-CN" dirty="0">
              <a:solidFill>
                <a:srgbClr val="FF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69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551706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Access and Set Records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39552" y="548680"/>
            <a:ext cx="250940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Record Type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1600" y="1982578"/>
            <a:ext cx="4811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err="1">
                <a:latin typeface="+mj-lt"/>
              </a:rPr>
              <a:t>My_Card.Full_Name</a:t>
            </a:r>
            <a:r>
              <a:rPr lang="en-US" altLang="zh-CN" sz="2000" kern="100" dirty="0">
                <a:latin typeface="+mj-lt"/>
              </a:rPr>
              <a:t> := "Jack Welch     ";</a:t>
            </a:r>
            <a:endParaRPr lang="zh-CN" altLang="zh-CN" sz="2000" kern="100" dirty="0">
              <a:latin typeface="+mj-lt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0725" y="2780928"/>
            <a:ext cx="546045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My_Card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:= (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Full_Name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=&gt; "Jack Welch     ",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           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ID_Number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=&gt; 19830519,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            Age =&gt; 45,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            Birthday =&gt; "Jan 1st 1976   ",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           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Familiy_Address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=&gt; "China           ",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           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Family_telephone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=&gt; 8127271;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            Job =&gt; "CEO        ") ;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3728" y="5425937"/>
            <a:ext cx="5452134" cy="400110"/>
          </a:xfrm>
          <a:prstGeom prst="rect">
            <a:avLst/>
          </a:prstGeom>
          <a:solidFill>
            <a:srgbClr val="99CCFF"/>
          </a:solidFill>
        </p:spPr>
        <p:txBody>
          <a:bodyPr wrap="none">
            <a:spAutoFit/>
          </a:bodyPr>
          <a:lstStyle/>
          <a:p>
            <a:r>
              <a:rPr lang="en-US" altLang="zh-CN" sz="2000" dirty="0"/>
              <a:t> </a:t>
            </a:r>
            <a:r>
              <a:rPr lang="en-US" altLang="zh-CN" sz="2000" dirty="0" err="1"/>
              <a:t>ID_Number</a:t>
            </a:r>
            <a:r>
              <a:rPr lang="en-US" altLang="zh-CN" sz="2000" dirty="0"/>
              <a:t> | </a:t>
            </a:r>
            <a:r>
              <a:rPr lang="en-US" altLang="zh-CN" sz="2000" dirty="0" err="1"/>
              <a:t>Family_telephone</a:t>
            </a:r>
            <a:r>
              <a:rPr lang="en-US" altLang="zh-CN" sz="2000" dirty="0"/>
              <a:t> =&gt; 19830519,</a:t>
            </a:r>
            <a:endParaRPr lang="zh-CN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830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23714" y="1203974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Variant Record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611560" y="476672"/>
            <a:ext cx="250940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Record Type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3714" y="1696417"/>
            <a:ext cx="769270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type </a:t>
            </a:r>
            <a:r>
              <a:rPr lang="en-US" altLang="zh-CN" kern="100" dirty="0" err="1">
                <a:latin typeface="+mj-lt"/>
              </a:rPr>
              <a:t>Id_Card</a:t>
            </a:r>
            <a:r>
              <a:rPr lang="en-US" altLang="zh-CN" kern="100" dirty="0">
                <a:latin typeface="+mj-lt"/>
              </a:rPr>
              <a:t> (</a:t>
            </a:r>
            <a:r>
              <a:rPr lang="en-US" altLang="zh-CN" kern="100" dirty="0">
                <a:solidFill>
                  <a:srgbClr val="7030A0"/>
                </a:solidFill>
                <a:latin typeface="+mj-lt"/>
              </a:rPr>
              <a:t>Age : Positive := 1</a:t>
            </a:r>
            <a:r>
              <a:rPr lang="en-US" altLang="zh-CN" kern="100" dirty="0">
                <a:latin typeface="+mj-lt"/>
              </a:rPr>
              <a:t>) is</a:t>
            </a:r>
            <a:endParaRPr lang="zh-CN" altLang="zh-CN" sz="1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   record</a:t>
            </a:r>
            <a:endParaRPr lang="zh-CN" altLang="zh-CN" sz="1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       </a:t>
            </a:r>
            <a:r>
              <a:rPr lang="en-US" altLang="zh-CN" kern="100" dirty="0" err="1">
                <a:latin typeface="+mj-lt"/>
              </a:rPr>
              <a:t>Full_Name</a:t>
            </a:r>
            <a:r>
              <a:rPr lang="en-US" altLang="zh-CN" kern="100" dirty="0">
                <a:latin typeface="+mj-lt"/>
              </a:rPr>
              <a:t> : String(1..15</a:t>
            </a:r>
            <a:r>
              <a:rPr lang="zh-CN" altLang="zh-CN" kern="100" dirty="0">
                <a:latin typeface="+mj-lt"/>
              </a:rPr>
              <a:t>）</a:t>
            </a:r>
            <a:r>
              <a:rPr lang="en-US" altLang="zh-CN" kern="100" dirty="0">
                <a:latin typeface="+mj-lt"/>
              </a:rPr>
              <a:t>;</a:t>
            </a:r>
            <a:endParaRPr lang="zh-CN" altLang="zh-CN" sz="1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       </a:t>
            </a:r>
            <a:r>
              <a:rPr lang="en-US" altLang="zh-CN" kern="100" dirty="0" err="1">
                <a:latin typeface="+mj-lt"/>
              </a:rPr>
              <a:t>ID_Number</a:t>
            </a:r>
            <a:r>
              <a:rPr lang="en-US" altLang="zh-CN" kern="100" dirty="0">
                <a:latin typeface="+mj-lt"/>
              </a:rPr>
              <a:t> : Positive;</a:t>
            </a:r>
            <a:endParaRPr lang="zh-CN" altLang="zh-CN" sz="1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       Birthday : String(1..15);</a:t>
            </a:r>
            <a:endParaRPr lang="zh-CN" altLang="zh-CN" sz="1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       </a:t>
            </a:r>
            <a:r>
              <a:rPr lang="en-US" altLang="zh-CN" kern="100" dirty="0" err="1">
                <a:latin typeface="+mj-lt"/>
              </a:rPr>
              <a:t>Familiy_Address</a:t>
            </a:r>
            <a:r>
              <a:rPr lang="en-US" altLang="zh-CN" kern="100" dirty="0">
                <a:latin typeface="+mj-lt"/>
              </a:rPr>
              <a:t> : String(1..15);</a:t>
            </a:r>
            <a:endParaRPr lang="zh-CN" altLang="zh-CN" sz="1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       </a:t>
            </a:r>
            <a:r>
              <a:rPr lang="en-US" altLang="zh-CN" kern="100" dirty="0" err="1">
                <a:latin typeface="+mj-lt"/>
              </a:rPr>
              <a:t>Family_telephone</a:t>
            </a:r>
            <a:r>
              <a:rPr lang="en-US" altLang="zh-CN" kern="100" dirty="0">
                <a:latin typeface="+mj-lt"/>
              </a:rPr>
              <a:t> : Positive;</a:t>
            </a:r>
            <a:endParaRPr lang="zh-CN" altLang="zh-CN" sz="1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       Job : String(1..10);</a:t>
            </a:r>
            <a:endParaRPr lang="zh-CN" altLang="zh-CN" sz="1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      </a:t>
            </a:r>
            <a:r>
              <a:rPr lang="en-US" altLang="zh-CN" kern="100" dirty="0">
                <a:solidFill>
                  <a:schemeClr val="accent6"/>
                </a:solidFill>
                <a:latin typeface="+mj-lt"/>
              </a:rPr>
              <a:t>case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Age is</a:t>
            </a:r>
            <a:endParaRPr lang="zh-CN" altLang="zh-CN" sz="1400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        </a:t>
            </a:r>
            <a:r>
              <a:rPr lang="en-US" altLang="zh-CN" kern="100" dirty="0">
                <a:solidFill>
                  <a:schemeClr val="accent6"/>
                </a:solidFill>
                <a:latin typeface="+mj-lt"/>
              </a:rPr>
              <a:t>when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1 .. 18 =&gt; </a:t>
            </a: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School_Address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: String(1..15);</a:t>
            </a:r>
            <a:endParaRPr lang="zh-CN" altLang="zh-CN" sz="1400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        </a:t>
            </a:r>
            <a:r>
              <a:rPr lang="en-US" altLang="zh-CN" kern="100" dirty="0">
                <a:solidFill>
                  <a:schemeClr val="accent6"/>
                </a:solidFill>
                <a:latin typeface="+mj-lt"/>
              </a:rPr>
              <a:t>when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19 .. 60 =&gt; </a:t>
            </a: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Monthly_Income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: Integer;</a:t>
            </a:r>
            <a:endParaRPr lang="zh-CN" altLang="zh-CN" sz="1400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                           </a:t>
            </a: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Working_Address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: String(1..15);</a:t>
            </a:r>
            <a:endParaRPr lang="zh-CN" altLang="zh-CN" sz="1400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        </a:t>
            </a:r>
            <a:r>
              <a:rPr lang="en-US" altLang="zh-CN" kern="100" dirty="0">
                <a:solidFill>
                  <a:schemeClr val="accent6"/>
                </a:solidFill>
                <a:latin typeface="+mj-lt"/>
              </a:rPr>
              <a:t>when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others =&gt; null; </a:t>
            </a:r>
            <a:r>
              <a:rPr lang="en-US" altLang="zh-CN" kern="100" dirty="0" smtClean="0">
                <a:solidFill>
                  <a:srgbClr val="FF0000"/>
                </a:solidFill>
                <a:latin typeface="+mj-lt"/>
              </a:rPr>
              <a:t> </a:t>
            </a:r>
            <a:endParaRPr lang="zh-CN" altLang="zh-CN" sz="1400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     </a:t>
            </a:r>
            <a:r>
              <a:rPr lang="en-US" altLang="zh-CN" kern="100" dirty="0">
                <a:solidFill>
                  <a:schemeClr val="accent6"/>
                </a:solidFill>
                <a:latin typeface="+mj-lt"/>
              </a:rPr>
              <a:t>end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kern="100" dirty="0" smtClean="0">
                <a:solidFill>
                  <a:schemeClr val="accent6"/>
                </a:solidFill>
                <a:latin typeface="+mj-lt"/>
              </a:rPr>
              <a:t>case</a:t>
            </a:r>
            <a:r>
              <a:rPr lang="en-US" altLang="zh-CN" kern="100" dirty="0" smtClean="0">
                <a:solidFill>
                  <a:srgbClr val="FF0000"/>
                </a:solidFill>
                <a:latin typeface="+mj-lt"/>
              </a:rPr>
              <a:t>;</a:t>
            </a:r>
            <a:endParaRPr lang="zh-CN" altLang="zh-CN" sz="1400" kern="100" dirty="0">
              <a:solidFill>
                <a:srgbClr val="FF0000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   end record;</a:t>
            </a:r>
            <a:endParaRPr lang="zh-CN" altLang="zh-CN" sz="1400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solidFill>
                  <a:srgbClr val="7030A0"/>
                </a:solidFill>
                <a:latin typeface="+mj-lt"/>
              </a:rPr>
              <a:t>My_Card</a:t>
            </a:r>
            <a:r>
              <a:rPr lang="en-US" altLang="zh-CN" kern="100" dirty="0">
                <a:solidFill>
                  <a:srgbClr val="7030A0"/>
                </a:solidFill>
                <a:latin typeface="+mj-lt"/>
              </a:rPr>
              <a:t> : </a:t>
            </a:r>
            <a:r>
              <a:rPr lang="en-US" altLang="zh-CN" kern="100" dirty="0" err="1">
                <a:solidFill>
                  <a:srgbClr val="7030A0"/>
                </a:solidFill>
                <a:latin typeface="+mj-lt"/>
              </a:rPr>
              <a:t>Id_Card</a:t>
            </a:r>
            <a:r>
              <a:rPr lang="en-US" altLang="zh-CN" kern="100" dirty="0">
                <a:solidFill>
                  <a:srgbClr val="7030A0"/>
                </a:solidFill>
                <a:latin typeface="+mj-lt"/>
              </a:rPr>
              <a:t> </a:t>
            </a:r>
            <a:r>
              <a:rPr lang="zh-CN" altLang="zh-CN" kern="100" dirty="0" smtClean="0">
                <a:solidFill>
                  <a:srgbClr val="7030A0"/>
                </a:solidFill>
                <a:latin typeface="+mj-lt"/>
              </a:rPr>
              <a:t>；</a:t>
            </a:r>
            <a:r>
              <a:rPr lang="en-US" altLang="zh-CN" kern="100" dirty="0" smtClean="0">
                <a:solidFill>
                  <a:srgbClr val="FF3399"/>
                </a:solidFill>
                <a:latin typeface="+mj-lt"/>
              </a:rPr>
              <a:t>--Declaration will be illegal if Age is not initialized.</a:t>
            </a:r>
            <a:endParaRPr lang="zh-CN" altLang="zh-CN" sz="1400" kern="100" dirty="0">
              <a:solidFill>
                <a:srgbClr val="FF3399"/>
              </a:solidFill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+mj-lt"/>
              </a:rPr>
              <a:t>Your_Card</a:t>
            </a:r>
            <a:r>
              <a:rPr lang="en-US" altLang="zh-CN" kern="100" dirty="0">
                <a:latin typeface="+mj-lt"/>
              </a:rPr>
              <a:t>: </a:t>
            </a:r>
            <a:r>
              <a:rPr lang="en-US" altLang="zh-CN" kern="100" dirty="0" err="1">
                <a:latin typeface="+mj-lt"/>
              </a:rPr>
              <a:t>Id_Card</a:t>
            </a:r>
            <a:r>
              <a:rPr lang="en-US" altLang="zh-CN" kern="100" dirty="0">
                <a:latin typeface="+mj-lt"/>
              </a:rPr>
              <a:t> (Age =&gt; 20);</a:t>
            </a:r>
            <a:endParaRPr lang="zh-CN" altLang="zh-CN" sz="1400" kern="100" dirty="0">
              <a:latin typeface="+mj-lt"/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509625" y="4005064"/>
            <a:ext cx="228178" cy="1368152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522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17155" y="1347990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Dynamic Data Structure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605001" y="620688"/>
            <a:ext cx="238116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Access Type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37049" y="1908148"/>
            <a:ext cx="81003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Arrays have disadvantages</a:t>
            </a:r>
            <a:r>
              <a:rPr lang="en-US" altLang="zh-CN" sz="2800" dirty="0" smtClean="0"/>
              <a:t>:</a:t>
            </a:r>
          </a:p>
        </p:txBody>
      </p:sp>
      <p:sp>
        <p:nvSpPr>
          <p:cNvPr id="3" name="矩形 2"/>
          <p:cNvSpPr/>
          <p:nvPr/>
        </p:nvSpPr>
        <p:spPr>
          <a:xfrm>
            <a:off x="1477199" y="2466342"/>
            <a:ext cx="7408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 </a:t>
            </a:r>
            <a:r>
              <a:rPr lang="en-US" altLang="zh-CN" sz="2400" dirty="0"/>
              <a:t>size must be known at compile time</a:t>
            </a:r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 </a:t>
            </a:r>
            <a:r>
              <a:rPr lang="en-US" altLang="zh-CN" sz="2400" dirty="0"/>
              <a:t>space wasted or insufficient (overflow)</a:t>
            </a:r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inserting </a:t>
            </a:r>
            <a:r>
              <a:rPr lang="en-US" altLang="zh-CN" sz="2400" dirty="0"/>
              <a:t>to/removing from middle </a:t>
            </a:r>
            <a:r>
              <a:rPr lang="en-US" altLang="zh-CN" sz="2400" dirty="0" smtClean="0"/>
              <a:t>requires shifting </a:t>
            </a:r>
            <a:r>
              <a:rPr lang="en-US" altLang="zh-CN" sz="2400" dirty="0"/>
              <a:t>the elements</a:t>
            </a:r>
          </a:p>
        </p:txBody>
      </p:sp>
      <p:sp>
        <p:nvSpPr>
          <p:cNvPr id="5" name="矩形 4"/>
          <p:cNvSpPr/>
          <p:nvPr/>
        </p:nvSpPr>
        <p:spPr>
          <a:xfrm>
            <a:off x="1477199" y="4975108"/>
            <a:ext cx="7408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size </a:t>
            </a:r>
            <a:r>
              <a:rPr lang="en-US" altLang="zh-CN" sz="2400" dirty="0"/>
              <a:t>starts at zero, changes as necessary</a:t>
            </a:r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space (</a:t>
            </a:r>
            <a:r>
              <a:rPr lang="en-US" altLang="zh-CN" sz="2400" dirty="0" err="1" smtClean="0"/>
              <a:t>de)allocated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by programmer</a:t>
            </a:r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access </a:t>
            </a:r>
            <a:r>
              <a:rPr lang="en-US" altLang="zh-CN" sz="2400" dirty="0"/>
              <a:t>variables </a:t>
            </a:r>
            <a:r>
              <a:rPr lang="en-US" altLang="zh-CN" sz="2400" dirty="0" smtClean="0"/>
              <a:t>needed Declaration</a:t>
            </a:r>
            <a:endParaRPr lang="zh-CN" altLang="zh-CN" sz="2400" dirty="0"/>
          </a:p>
        </p:txBody>
      </p:sp>
      <p:sp>
        <p:nvSpPr>
          <p:cNvPr id="6" name="矩形 5"/>
          <p:cNvSpPr/>
          <p:nvPr/>
        </p:nvSpPr>
        <p:spPr>
          <a:xfrm>
            <a:off x="1025317" y="4036002"/>
            <a:ext cx="78606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FF0000"/>
                </a:solidFill>
              </a:rPr>
              <a:t>Idea</a:t>
            </a:r>
            <a:r>
              <a:rPr lang="en-US" altLang="zh-CN" sz="2800" dirty="0"/>
              <a:t>: Use dynamic, variable </a:t>
            </a:r>
            <a:r>
              <a:rPr lang="en-US" altLang="zh-CN" sz="2800" dirty="0" smtClean="0"/>
              <a:t>sized memory </a:t>
            </a:r>
            <a:r>
              <a:rPr lang="en-US" altLang="zh-CN" sz="2800" dirty="0"/>
              <a:t>(</a:t>
            </a:r>
            <a:r>
              <a:rPr lang="en-US" altLang="zh-CN" sz="2800" dirty="0">
                <a:solidFill>
                  <a:schemeClr val="accent6"/>
                </a:solidFill>
              </a:rPr>
              <a:t>linked lists</a:t>
            </a:r>
            <a:r>
              <a:rPr lang="en-US" altLang="zh-CN" sz="2800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08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99592" y="1988840"/>
            <a:ext cx="6624736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a </a:t>
            </a:r>
            <a:r>
              <a:rPr lang="zh-CN" altLang="en-US" sz="2800" dirty="0"/>
              <a:t>list of nodes (records), </a:t>
            </a:r>
            <a:r>
              <a:rPr lang="zh-CN" altLang="en-US" sz="2800" dirty="0" smtClean="0"/>
              <a:t>each pointing </a:t>
            </a:r>
            <a:r>
              <a:rPr lang="zh-CN" altLang="en-US" sz="2800" dirty="0"/>
              <a:t>to the next node</a:t>
            </a:r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List </a:t>
            </a:r>
            <a:r>
              <a:rPr lang="zh-CN" altLang="en-US" sz="2800" dirty="0"/>
              <a:t>data type</a:t>
            </a:r>
            <a:r>
              <a:rPr lang="zh-CN" altLang="en-US" sz="2800" dirty="0" smtClean="0"/>
              <a:t>:</a:t>
            </a:r>
            <a:endParaRPr lang="zh-CN" altLang="en-US" sz="2800" dirty="0"/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39552" y="548680"/>
            <a:ext cx="238116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Access Type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5471" y="1262033"/>
            <a:ext cx="2810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accent6"/>
                </a:solidFill>
                <a:latin typeface="+mj-lt"/>
              </a:rPr>
              <a:t>Linked Lists</a:t>
            </a:r>
          </a:p>
        </p:txBody>
      </p:sp>
      <p:sp>
        <p:nvSpPr>
          <p:cNvPr id="7" name="矩形 6"/>
          <p:cNvSpPr/>
          <p:nvPr/>
        </p:nvSpPr>
        <p:spPr>
          <a:xfrm>
            <a:off x="1331640" y="3334254"/>
            <a:ext cx="5904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400" dirty="0" smtClean="0"/>
              <a:t>insert</a:t>
            </a:r>
            <a:r>
              <a:rPr lang="zh-CN" altLang="en-US" sz="2400" dirty="0"/>
              <a:t>/delete anywhere</a:t>
            </a:r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400" dirty="0" smtClean="0"/>
              <a:t>sequence </a:t>
            </a:r>
            <a:r>
              <a:rPr lang="zh-CN" altLang="en-US" sz="2400" dirty="0"/>
              <a:t>of nodes</a:t>
            </a:r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400" dirty="0" smtClean="0"/>
              <a:t>implement </a:t>
            </a:r>
            <a:r>
              <a:rPr lang="zh-CN" altLang="en-US" sz="2400" dirty="0"/>
              <a:t>using linked memory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14" y="4610921"/>
            <a:ext cx="5798063" cy="159799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8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12963" y="1347990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What’s an access type?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600809" y="620688"/>
            <a:ext cx="238116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Access Type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32857" y="1908148"/>
            <a:ext cx="8100392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Access types in </a:t>
            </a:r>
            <a:r>
              <a:rPr lang="en-US" altLang="zh-CN" sz="2800" dirty="0" err="1" smtClean="0"/>
              <a:t>ada</a:t>
            </a:r>
            <a:r>
              <a:rPr lang="en-US" altLang="zh-CN" sz="2800" dirty="0" smtClean="0"/>
              <a:t> are what other languages call </a:t>
            </a:r>
            <a:r>
              <a:rPr lang="en-US" altLang="zh-CN" sz="2800" dirty="0" smtClean="0">
                <a:solidFill>
                  <a:srgbClr val="FF0000"/>
                </a:solidFill>
              </a:rPr>
              <a:t>pointers</a:t>
            </a:r>
          </a:p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latin typeface="+mj-lt"/>
              </a:rPr>
              <a:t>Declaration</a:t>
            </a:r>
            <a:endParaRPr lang="zh-CN" altLang="zh-CN" sz="2800" dirty="0">
              <a:latin typeface="+mj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1391" y="3310839"/>
            <a:ext cx="58662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solidFill>
                  <a:schemeClr val="accent6"/>
                </a:solidFill>
                <a:latin typeface="+mj-lt"/>
              </a:rPr>
              <a:t>type </a:t>
            </a:r>
            <a:r>
              <a:rPr lang="en-US" altLang="zh-CN" sz="2000" kern="100" dirty="0" err="1">
                <a:latin typeface="+mj-lt"/>
              </a:rPr>
              <a:t>new_type_name</a:t>
            </a:r>
            <a:r>
              <a:rPr lang="en-US" altLang="zh-CN" sz="2000" kern="100" dirty="0">
                <a:latin typeface="+mj-lt"/>
              </a:rPr>
              <a:t> </a:t>
            </a:r>
            <a:r>
              <a:rPr lang="en-US" altLang="zh-CN" sz="2000" kern="100" dirty="0">
                <a:solidFill>
                  <a:schemeClr val="accent6"/>
                </a:solidFill>
                <a:latin typeface="+mj-lt"/>
              </a:rPr>
              <a:t>is </a:t>
            </a:r>
            <a:r>
              <a:rPr lang="en-US" altLang="zh-CN" sz="2000" kern="100" dirty="0" smtClean="0">
                <a:solidFill>
                  <a:schemeClr val="accent6"/>
                </a:solidFill>
                <a:latin typeface="+mj-lt"/>
              </a:rPr>
              <a:t>access [all] </a:t>
            </a:r>
            <a:r>
              <a:rPr lang="en-US" altLang="zh-CN" sz="2000" kern="100" dirty="0" err="1" smtClean="0">
                <a:latin typeface="+mj-lt"/>
              </a:rPr>
              <a:t>type_name</a:t>
            </a:r>
            <a:r>
              <a:rPr lang="zh-CN" altLang="zh-CN" sz="2000" kern="100" dirty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；</a:t>
            </a:r>
            <a:endParaRPr lang="zh-CN" altLang="en-US" sz="2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39234" y="4077072"/>
            <a:ext cx="5688632" cy="1754326"/>
          </a:xfrm>
          <a:prstGeom prst="rect">
            <a:avLst/>
          </a:prstGeom>
          <a:solidFill>
            <a:srgbClr val="99CCFF"/>
          </a:solidFill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type </a:t>
            </a: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List_Node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is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record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   Data : Integer;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end record;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type </a:t>
            </a: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List_Node_Access</a:t>
            </a:r>
            <a:r>
              <a:rPr lang="en-US" altLang="zh-CN" kern="1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kern="100" dirty="0">
                <a:latin typeface="+mj-lt"/>
              </a:rPr>
              <a:t>is access </a:t>
            </a:r>
            <a:r>
              <a:rPr lang="en-US" altLang="zh-CN" kern="100" dirty="0" err="1">
                <a:solidFill>
                  <a:srgbClr val="FF0000"/>
                </a:solidFill>
                <a:latin typeface="+mj-lt"/>
              </a:rPr>
              <a:t>List_Node</a:t>
            </a:r>
            <a:r>
              <a:rPr lang="en-US" altLang="zh-CN" kern="100" dirty="0">
                <a:latin typeface="+mj-lt"/>
              </a:rPr>
              <a:t>;</a:t>
            </a:r>
            <a:endParaRPr lang="zh-CN" altLang="zh-CN" kern="100" dirty="0">
              <a:latin typeface="+mj-lt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+mj-lt"/>
              </a:rPr>
              <a:t>Current :</a:t>
            </a:r>
            <a:r>
              <a:rPr lang="en-US" altLang="zh-CN" kern="100" dirty="0" err="1">
                <a:latin typeface="+mj-lt"/>
              </a:rPr>
              <a:t>List_Node_Access</a:t>
            </a:r>
            <a:r>
              <a:rPr lang="en-US" altLang="zh-CN" kern="100" dirty="0">
                <a:latin typeface="+mj-lt"/>
              </a:rPr>
              <a:t>;</a:t>
            </a:r>
            <a:endParaRPr lang="zh-CN" altLang="zh-CN" kern="100" dirty="0">
              <a:latin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651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04579" y="1275982"/>
            <a:ext cx="747667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p"/>
              <a:defRPr sz="3200">
                <a:solidFill>
                  <a:schemeClr val="accent6"/>
                </a:solidFill>
                <a:latin typeface="+mj-lt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dirty="0" smtClean="0"/>
              <a:t>Operation on Access type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592425" y="548680"/>
            <a:ext cx="2381165" cy="43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8"/>
              </a:lnSpc>
            </a:pPr>
            <a:r>
              <a:rPr lang="en-US" altLang="zh-CN" sz="36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Access Type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24473" y="1836140"/>
            <a:ext cx="81003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Create an object</a:t>
            </a:r>
          </a:p>
        </p:txBody>
      </p:sp>
      <p:sp>
        <p:nvSpPr>
          <p:cNvPr id="2" name="矩形 1"/>
          <p:cNvSpPr/>
          <p:nvPr/>
        </p:nvSpPr>
        <p:spPr>
          <a:xfrm>
            <a:off x="2578722" y="2484237"/>
            <a:ext cx="3528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Current := new </a:t>
            </a:r>
            <a:r>
              <a:rPr lang="en-US" altLang="zh-CN" sz="2000" dirty="0" err="1">
                <a:solidFill>
                  <a:srgbClr val="7030A0"/>
                </a:solidFill>
              </a:rPr>
              <a:t>List_Node</a:t>
            </a:r>
            <a:r>
              <a:rPr lang="en-US" altLang="zh-CN" sz="2000" dirty="0" smtClean="0">
                <a:solidFill>
                  <a:srgbClr val="7030A0"/>
                </a:solidFill>
              </a:rPr>
              <a:t>;</a:t>
            </a:r>
          </a:p>
          <a:p>
            <a:r>
              <a:rPr lang="en-US" altLang="zh-CN" sz="2000" dirty="0" smtClean="0">
                <a:solidFill>
                  <a:srgbClr val="7030A0"/>
                </a:solidFill>
              </a:rPr>
              <a:t>Root:=new </a:t>
            </a:r>
            <a:r>
              <a:rPr lang="en-US" altLang="zh-CN" sz="2000" dirty="0" err="1" smtClean="0">
                <a:solidFill>
                  <a:srgbClr val="7030A0"/>
                </a:solidFill>
              </a:rPr>
              <a:t>List_Node</a:t>
            </a:r>
            <a:r>
              <a:rPr lang="en-US" altLang="zh-CN" sz="2000" dirty="0" smtClean="0">
                <a:solidFill>
                  <a:srgbClr val="7030A0"/>
                </a:solidFill>
              </a:rPr>
              <a:t>;</a:t>
            </a:r>
            <a:endParaRPr lang="zh-CN" altLang="zh-CN" sz="2000" dirty="0">
              <a:solidFill>
                <a:srgbClr val="7030A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4452" y="3409333"/>
            <a:ext cx="40300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buClr>
                <a:schemeClr val="accent6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Initialize the object</a:t>
            </a:r>
          </a:p>
        </p:txBody>
      </p:sp>
      <p:sp>
        <p:nvSpPr>
          <p:cNvPr id="3" name="矩形 2"/>
          <p:cNvSpPr/>
          <p:nvPr/>
        </p:nvSpPr>
        <p:spPr>
          <a:xfrm>
            <a:off x="2677626" y="4293096"/>
            <a:ext cx="48245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Current := new List_Node'(1);</a:t>
            </a:r>
            <a:endParaRPr lang="zh-CN" altLang="zh-CN" sz="2000" dirty="0">
              <a:solidFill>
                <a:srgbClr val="7030A0"/>
              </a:solidFill>
            </a:endParaRPr>
          </a:p>
          <a:p>
            <a:r>
              <a:rPr lang="en-US" altLang="zh-CN" sz="2000" dirty="0">
                <a:solidFill>
                  <a:srgbClr val="7030A0"/>
                </a:solidFill>
              </a:rPr>
              <a:t>Root := new </a:t>
            </a:r>
            <a:r>
              <a:rPr lang="en-US" altLang="zh-CN" sz="2000" dirty="0" err="1">
                <a:solidFill>
                  <a:srgbClr val="7030A0"/>
                </a:solidFill>
              </a:rPr>
              <a:t>List_Node'(Data</a:t>
            </a:r>
            <a:r>
              <a:rPr lang="en-US" altLang="zh-CN" sz="2000" dirty="0">
                <a:solidFill>
                  <a:srgbClr val="7030A0"/>
                </a:solidFill>
              </a:rPr>
              <a:t> =&gt;2);</a:t>
            </a:r>
            <a:endParaRPr lang="zh-CN" altLang="zh-CN" sz="2000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15560" y="2479466"/>
            <a:ext cx="2373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C: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malloc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C++: new</a:t>
            </a:r>
            <a:endParaRPr lang="zh-CN" altLang="zh-CN" sz="2000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D7471-BC8D-47F2-9394-7E7C3A026C57}" type="slidenum">
              <a:rPr lang="en-US" altLang="zh-CN" smtClean="0"/>
              <a:pPr>
                <a:defRPr/>
              </a:pPr>
              <a:t>99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374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仿宋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5315</TotalTime>
  <Words>9174</Words>
  <Application>Microsoft Office PowerPoint</Application>
  <PresentationFormat>全屏显示(4:3)</PresentationFormat>
  <Paragraphs>2365</Paragraphs>
  <Slides>194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194</vt:i4>
      </vt:variant>
    </vt:vector>
  </HeadingPairs>
  <TitlesOfParts>
    <vt:vector size="205" baseType="lpstr">
      <vt:lpstr>仿宋_GB2312</vt:lpstr>
      <vt:lpstr>宋体</vt:lpstr>
      <vt:lpstr>Arial</vt:lpstr>
      <vt:lpstr>Calibri</vt:lpstr>
      <vt:lpstr>Courier New</vt:lpstr>
      <vt:lpstr>Sakkal Majalla</vt:lpstr>
      <vt:lpstr>Times New Roman</vt:lpstr>
      <vt:lpstr>Verdana</vt:lpstr>
      <vt:lpstr>Wingdings</vt:lpstr>
      <vt:lpstr>默认设计模板</vt:lpstr>
      <vt:lpstr>Photo Editor Photo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Thank you!</vt:lpstr>
    </vt:vector>
  </TitlesOfParts>
  <Company>Lenovo (Beijing) Limited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中国民航大学中欧航空工程师学院 CAUC Sino-European Institute of  Aviation Engineering</dc:title>
  <dc:creator>Lenovo User</dc:creator>
  <cp:lastModifiedBy>微软用户</cp:lastModifiedBy>
  <cp:revision>603</cp:revision>
  <dcterms:created xsi:type="dcterms:W3CDTF">2011-09-08T02:49:27Z</dcterms:created>
  <dcterms:modified xsi:type="dcterms:W3CDTF">2015-01-12T14:15:23Z</dcterms:modified>
</cp:coreProperties>
</file>